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841" r:id="rId1"/>
    <p:sldMasterId id="2147484853" r:id="rId2"/>
    <p:sldMasterId id="2147483687" r:id="rId3"/>
  </p:sldMasterIdLst>
  <p:notesMasterIdLst>
    <p:notesMasterId r:id="rId83"/>
  </p:notesMasterIdLst>
  <p:sldIdLst>
    <p:sldId id="256" r:id="rId4"/>
    <p:sldId id="264" r:id="rId5"/>
    <p:sldId id="266" r:id="rId6"/>
    <p:sldId id="267" r:id="rId7"/>
    <p:sldId id="349" r:id="rId8"/>
    <p:sldId id="268" r:id="rId9"/>
    <p:sldId id="271" r:id="rId10"/>
    <p:sldId id="272" r:id="rId11"/>
    <p:sldId id="273" r:id="rId12"/>
    <p:sldId id="274" r:id="rId13"/>
    <p:sldId id="276" r:id="rId14"/>
    <p:sldId id="277" r:id="rId15"/>
    <p:sldId id="278" r:id="rId16"/>
    <p:sldId id="279" r:id="rId17"/>
    <p:sldId id="281" r:id="rId18"/>
    <p:sldId id="282" r:id="rId19"/>
    <p:sldId id="283" r:id="rId20"/>
    <p:sldId id="284" r:id="rId21"/>
    <p:sldId id="348" r:id="rId22"/>
    <p:sldId id="350" r:id="rId23"/>
    <p:sldId id="351" r:id="rId24"/>
    <p:sldId id="285" r:id="rId25"/>
    <p:sldId id="286" r:id="rId26"/>
    <p:sldId id="287" r:id="rId27"/>
    <p:sldId id="352" r:id="rId28"/>
    <p:sldId id="289" r:id="rId29"/>
    <p:sldId id="290" r:id="rId30"/>
    <p:sldId id="291" r:id="rId31"/>
    <p:sldId id="292" r:id="rId32"/>
    <p:sldId id="294" r:id="rId33"/>
    <p:sldId id="295" r:id="rId34"/>
    <p:sldId id="296" r:id="rId35"/>
    <p:sldId id="353" r:id="rId36"/>
    <p:sldId id="297" r:id="rId37"/>
    <p:sldId id="354" r:id="rId38"/>
    <p:sldId id="298" r:id="rId39"/>
    <p:sldId id="300" r:id="rId40"/>
    <p:sldId id="301" r:id="rId41"/>
    <p:sldId id="302" r:id="rId42"/>
    <p:sldId id="355" r:id="rId43"/>
    <p:sldId id="303" r:id="rId44"/>
    <p:sldId id="305" r:id="rId45"/>
    <p:sldId id="306" r:id="rId46"/>
    <p:sldId id="307" r:id="rId47"/>
    <p:sldId id="309" r:id="rId48"/>
    <p:sldId id="310" r:id="rId49"/>
    <p:sldId id="311" r:id="rId50"/>
    <p:sldId id="312" r:id="rId51"/>
    <p:sldId id="313" r:id="rId52"/>
    <p:sldId id="314" r:id="rId53"/>
    <p:sldId id="356" r:id="rId54"/>
    <p:sldId id="315" r:id="rId55"/>
    <p:sldId id="316" r:id="rId56"/>
    <p:sldId id="318" r:id="rId57"/>
    <p:sldId id="319" r:id="rId58"/>
    <p:sldId id="320" r:id="rId59"/>
    <p:sldId id="321" r:id="rId60"/>
    <p:sldId id="322" r:id="rId61"/>
    <p:sldId id="323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3" r:id="rId78"/>
    <p:sldId id="344" r:id="rId79"/>
    <p:sldId id="359" r:id="rId80"/>
    <p:sldId id="346" r:id="rId81"/>
    <p:sldId id="347" r:id="rId8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B06"/>
    <a:srgbClr val="1E398C"/>
    <a:srgbClr val="008B5D"/>
    <a:srgbClr val="008B3F"/>
    <a:srgbClr val="004080"/>
    <a:srgbClr val="FF0000"/>
    <a:srgbClr val="6666CC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400" autoAdjust="0"/>
  </p:normalViewPr>
  <p:slideViewPr>
    <p:cSldViewPr showGuides="1">
      <p:cViewPr varScale="1">
        <p:scale>
          <a:sx n="106" d="100"/>
          <a:sy n="106" d="100"/>
        </p:scale>
        <p:origin x="-1698" y="-102"/>
      </p:cViewPr>
      <p:guideLst>
        <p:guide orient="horz" pos="294"/>
        <p:guide orient="horz" pos="4026"/>
        <p:guide orient="horz" pos="964"/>
        <p:guide orient="horz" pos="1203"/>
        <p:guide pos="296"/>
        <p:guide pos="54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5969" cy="7596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40585EE-6DDF-4699-B339-02838526BD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259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ED6B06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 userDrawn="1"/>
        </p:nvSpPr>
        <p:spPr bwMode="auto">
          <a:xfrm>
            <a:off x="381594" y="3125124"/>
            <a:ext cx="3354747" cy="15696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IN" sz="3200" b="1" kern="12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rPr>
              <a:t>Volcanoes </a:t>
            </a:r>
            <a:r>
              <a:rPr lang="en-IN" sz="3200" b="1" kern="12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rPr>
              <a:t>and</a:t>
            </a:r>
            <a:r>
              <a:rPr lang="en-IN" sz="3200" b="1" kern="1200" baseline="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rPr>
              <a:t> </a:t>
            </a:r>
            <a:r>
              <a:rPr lang="en-IN" sz="3200" b="1" kern="12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rPr>
              <a:t>Other Igneous</a:t>
            </a:r>
            <a:r>
              <a:rPr lang="en-IN" sz="3200" b="1" kern="1200" baseline="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rPr>
              <a:t> </a:t>
            </a:r>
            <a:r>
              <a:rPr lang="en-IN" sz="3200" b="1" kern="12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rPr>
              <a:t>Activity</a:t>
            </a:r>
            <a:endParaRPr lang="en-US" altLang="en-US" sz="3200" b="1" kern="1200" dirty="0" smtClean="0">
              <a:solidFill>
                <a:schemeClr val="tx1"/>
              </a:solidFill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366713" y="52388"/>
            <a:ext cx="8001000" cy="519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ea typeface="MS PGothic" pitchFamily="34" charset="-128"/>
                <a:cs typeface="Arial" panose="020B0604020202020204" pitchFamily="34" charset="0"/>
              </a:rPr>
              <a:t>Chapter 7 </a:t>
            </a:r>
            <a:r>
              <a:rPr lang="en-US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Lecture</a:t>
            </a:r>
            <a:endParaRPr lang="en-US" sz="2800" dirty="0" smtClean="0">
              <a:solidFill>
                <a:schemeClr val="bg1"/>
              </a:solidFill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>
            <a:off x="473527" y="5304060"/>
            <a:ext cx="2587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IN" sz="2000" dirty="0" smtClean="0"/>
              <a:t>Natalie </a:t>
            </a:r>
            <a:r>
              <a:rPr lang="en-IN" sz="2000" dirty="0" err="1" smtClean="0"/>
              <a:t>Bursztyn</a:t>
            </a:r>
            <a:endParaRPr lang="en-IN" sz="2000" dirty="0" smtClean="0"/>
          </a:p>
          <a:p>
            <a:pPr eaLnBrk="1" hangingPunct="1">
              <a:defRPr/>
            </a:pPr>
            <a:r>
              <a:rPr lang="en-IN" sz="2000" dirty="0" smtClean="0"/>
              <a:t>Utah State University</a:t>
            </a:r>
          </a:p>
        </p:txBody>
      </p:sp>
      <p:sp>
        <p:nvSpPr>
          <p:cNvPr id="7" name="Text Box 12"/>
          <p:cNvSpPr txBox="1">
            <a:spLocks noChangeArrowheads="1"/>
          </p:cNvSpPr>
          <p:nvPr userDrawn="1"/>
        </p:nvSpPr>
        <p:spPr bwMode="auto">
          <a:xfrm>
            <a:off x="469900" y="949325"/>
            <a:ext cx="3835400" cy="161582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IN" sz="3600" b="1" dirty="0" smtClean="0">
                <a:latin typeface="Arial" charset="0"/>
              </a:rPr>
              <a:t>Foundations of Earth Science</a:t>
            </a:r>
          </a:p>
          <a:p>
            <a:pPr eaLnBrk="1" hangingPunct="1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Eighth Edition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7734" y="608987"/>
            <a:ext cx="4866266" cy="549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27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8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57C4913B-8A89-46CD-830F-71E307A3FF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8613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163606-862C-42A2-8F9A-EEB382C0BF60}" type="datetimeFigureOut">
              <a:rPr lang="en-US"/>
              <a:pPr>
                <a:defRPr/>
              </a:pPr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EFF170FC-0B05-45AF-8609-3F4DC3FA6D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992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44BFDCF-1722-4665-A4B4-8CB28AC10B94}" type="datetimeFigureOut">
              <a:rPr lang="en-US"/>
              <a:pPr>
                <a:defRPr/>
              </a:pPr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A5D35436-10B2-4D37-B02C-97677493DB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1513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2C6FBC5-A5FB-421A-93FD-00CFF8EA4774}" type="datetimeFigureOut">
              <a:rPr lang="en-US"/>
              <a:pPr>
                <a:defRPr/>
              </a:pPr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C9298044-0D18-4445-ADC9-6EE50B0FD5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86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0005212-4779-483C-84E0-D4DA373D6525}" type="datetimeFigureOut">
              <a:rPr lang="en-US"/>
              <a:pPr>
                <a:defRPr/>
              </a:pPr>
              <a:t>6/22/2016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F6E5F4B2-DB35-41BB-915E-428A19F8238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587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37878CB-DDF4-4B71-8C1F-E27AFBAAF1A8}" type="datetimeFigureOut">
              <a:rPr lang="en-US"/>
              <a:pPr>
                <a:defRPr/>
              </a:pPr>
              <a:t>6/22/2016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E797DEDF-6F3C-49A0-A74F-ECC777D9D4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0158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65AB1DE-5636-4414-8A1A-7815B409F9A7}" type="datetimeFigureOut">
              <a:rPr lang="en-US"/>
              <a:pPr>
                <a:defRPr/>
              </a:pPr>
              <a:t>6/22/2016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37AC406C-69D0-49ED-996E-A542643C3B4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6125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91C2AFD-B95F-4536-87B6-FB979B724BAB}" type="datetimeFigureOut">
              <a:rPr lang="en-US"/>
              <a:pPr>
                <a:defRPr/>
              </a:pPr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C4036BE4-7DFE-4C3E-85AD-505F7DA0DB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6528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ED6B06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96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B863A7A-BEDD-4B8A-855D-54B4AD885EEF}" type="datetimeFigureOut">
              <a:rPr lang="en-US"/>
              <a:pPr>
                <a:defRPr/>
              </a:pPr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9A76176F-4477-41AA-9596-00C59F1EEF7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3466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F7E17D4-C886-4E2A-88AC-DA27FCE9A752}" type="datetimeFigureOut">
              <a:rPr lang="en-US"/>
              <a:pPr>
                <a:defRPr/>
              </a:pPr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434D5467-286F-4662-9915-387DF95C0A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8183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8ED5EC3-A413-4BE2-B609-71FF8F70ED7F}" type="datetimeFigureOut">
              <a:rPr lang="en-US"/>
              <a:pPr>
                <a:defRPr/>
              </a:pPr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B4257D09-C8F6-4A73-BCBE-76A015E538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048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B6088351-A5A3-4ED4-8C07-EBE91B3FD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2637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63C6D93-4307-4808-AF7C-45A04818778C}" type="datetimeFigureOut">
              <a:rPr lang="en-US"/>
              <a:pPr>
                <a:defRPr/>
              </a:pPr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C9AA7BCC-C702-416D-91C0-4A0715EB6F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082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2D709DB-1043-4D1F-9D53-8078E5942CBF}" type="datetimeFigureOut">
              <a:rPr lang="en-US"/>
              <a:pPr>
                <a:defRPr/>
              </a:pPr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C62A9309-65CA-44DA-A208-BCBEBA9112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8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23B92E2-64CA-492F-8F10-B5E63F03FCEC}" type="datetimeFigureOut">
              <a:rPr lang="en-US"/>
              <a:pPr>
                <a:defRPr/>
              </a:pPr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A65AC203-B095-4A92-859C-EA8A0F1212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215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C67E369-AC83-48EB-B4D6-C4FEB7C29DAD}" type="datetimeFigureOut">
              <a:rPr lang="en-US"/>
              <a:pPr>
                <a:defRPr/>
              </a:pPr>
              <a:t>6/22/2016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6C520CCD-C765-47B5-8E26-CAB2EF5D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536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C80C5CC-C2E5-4EE5-A204-0B69F3AB0DDD}" type="datetimeFigureOut">
              <a:rPr lang="en-US"/>
              <a:pPr>
                <a:defRPr/>
              </a:pPr>
              <a:t>6/22/2016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6E27E50D-F9AC-4CB6-84D8-9C48E6792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74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69877E3-21D0-47C7-8485-9C6C7C03017D}" type="datetimeFigureOut">
              <a:rPr lang="en-US"/>
              <a:pPr>
                <a:defRPr/>
              </a:pPr>
              <a:t>6/22/2016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6F37BC98-3BC1-4C61-B68E-DB7A26C7A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18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ED6B06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904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4312BDA-1937-4289-9712-875E3DCD445B}" type="datetimeFigureOut">
              <a:rPr lang="en-US"/>
              <a:pPr>
                <a:defRPr/>
              </a:pPr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7684356E-DA2E-4F82-A46E-42B2FEC0E5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780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E36CDC9-F8D2-4D21-A0B3-E0FC74A89594}" type="datetimeFigureOut">
              <a:rPr lang="en-US"/>
              <a:pPr>
                <a:defRPr/>
              </a:pPr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8923B8F0-9F1B-4016-A0E6-83E87082A3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384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23F6FE-F5F8-4BEC-83C0-D721DB64914E}" type="datetimeFigureOut">
              <a:rPr lang="en-US"/>
              <a:pPr>
                <a:defRPr/>
              </a:pPr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16C48EA1-7E41-456A-8F3E-85CBAFE924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965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ABA8BF2-2ECD-4A5D-9B9F-0028D17F2221}" type="datetimeFigureOut">
              <a:rPr lang="en-US"/>
              <a:pPr>
                <a:defRPr/>
              </a:pPr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05BCCEF1-61FE-4C2F-BB95-A77C4E691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768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149350"/>
          </a:xfrm>
          <a:prstGeom prst="rect">
            <a:avLst/>
          </a:prstGeom>
          <a:solidFill>
            <a:srgbClr val="ED6B06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2377" y="1531040"/>
            <a:ext cx="8229600" cy="470881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21030" y="8181"/>
            <a:ext cx="9070835" cy="107721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4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301750"/>
          </a:xfrm>
          <a:prstGeom prst="rect">
            <a:avLst/>
          </a:prstGeom>
          <a:solidFill>
            <a:srgbClr val="ED6B06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2377" y="1681713"/>
            <a:ext cx="8229600" cy="440605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8300" y="9537"/>
            <a:ext cx="9144000" cy="1295314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1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5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310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3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4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ED6B06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8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2" r:id="rId1"/>
    <p:sldLayoutId id="2147484843" r:id="rId2"/>
    <p:sldLayoutId id="2147484844" r:id="rId3"/>
    <p:sldLayoutId id="2147484845" r:id="rId4"/>
    <p:sldLayoutId id="2147484846" r:id="rId5"/>
    <p:sldLayoutId id="2147484847" r:id="rId6"/>
    <p:sldLayoutId id="2147484848" r:id="rId7"/>
    <p:sldLayoutId id="2147484849" r:id="rId8"/>
    <p:sldLayoutId id="2147484850" r:id="rId9"/>
    <p:sldLayoutId id="2147484851" r:id="rId10"/>
    <p:sldLayoutId id="214748485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202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4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1" r:id="rId8"/>
    <p:sldLayoutId id="2147484862" r:id="rId9"/>
    <p:sldLayoutId id="2147484863" r:id="rId10"/>
    <p:sldLayoutId id="214748486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3" r:id="rId4"/>
    <p:sldLayoutId id="2147484834" r:id="rId5"/>
    <p:sldLayoutId id="2147484835" r:id="rId6"/>
    <p:sldLayoutId id="2147484836" r:id="rId7"/>
    <p:sldLayoutId id="2147484837" r:id="rId8"/>
    <p:sldLayoutId id="2147484838" r:id="rId9"/>
    <p:sldLayoutId id="2147484839" r:id="rId10"/>
    <p:sldLayoutId id="214748484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252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The Nature of Volcanic Eruptions</a:t>
            </a:r>
          </a:p>
        </p:txBody>
      </p:sp>
      <p:pic>
        <p:nvPicPr>
          <p:cNvPr id="2050" name="Picture 2" descr="\\integrafs5\DeLS_Pondy\71_Pearson_US_IRDVD\08. Working_Folder\Copyright Removed Jpegs\Tarbuck_FOES_8e\Chapter07\Figures\Jpegs_Labeled\FOES_8e_Figure_07_03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605744"/>
            <a:ext cx="7735887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7836135" cy="2354930"/>
          </a:xfrm>
        </p:spPr>
        <p:txBody>
          <a:bodyPr/>
          <a:lstStyle/>
          <a:p>
            <a:pPr eaLnBrk="1" hangingPunct="1"/>
            <a:r>
              <a:rPr lang="en-US" altLang="en-US" dirty="0"/>
              <a:t>Triggered by addition of magma to near-surface magma chamber</a:t>
            </a:r>
          </a:p>
          <a:p>
            <a:pPr eaLnBrk="1" hangingPunct="1"/>
            <a:r>
              <a:rPr lang="en-US" altLang="en-US" dirty="0"/>
              <a:t>Inflation and fracture of volcano summit</a:t>
            </a:r>
          </a:p>
          <a:p>
            <a:pPr eaLnBrk="1" hangingPunct="1"/>
            <a:r>
              <a:rPr lang="en-US" altLang="en-US" dirty="0"/>
              <a:t>Fluid basaltic lava</a:t>
            </a:r>
          </a:p>
          <a:p>
            <a:pPr eaLnBrk="1" hangingPunct="1"/>
            <a:r>
              <a:rPr lang="en-US" altLang="en-US" dirty="0"/>
              <a:t>Ongoing eruption of Kilauea since 1983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252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Quiescent Hawaiian-Type Eruptions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252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Quiescent Hawaiian-Type Eruptions</a:t>
            </a:r>
          </a:p>
        </p:txBody>
      </p:sp>
      <p:pic>
        <p:nvPicPr>
          <p:cNvPr id="3074" name="Picture 2" descr="\\integrafs5\DeLS_Pondy\71_Pearson_US_IRDVD\08. Working_Folder\Copyright Removed Jpegs\Tarbuck_FOES_8e\Chapter07\Figures\Jpegs_Labeled\FOES_8e_Figure_07_04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84" y="736339"/>
            <a:ext cx="3430444" cy="55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7836135" cy="3114620"/>
          </a:xfrm>
        </p:spPr>
        <p:txBody>
          <a:bodyPr/>
          <a:lstStyle/>
          <a:p>
            <a:pPr eaLnBrk="1" hangingPunct="1"/>
            <a:r>
              <a:rPr lang="en-US" altLang="en-US" dirty="0"/>
              <a:t>Pressure decreases as magma rises</a:t>
            </a:r>
          </a:p>
          <a:p>
            <a:pPr lvl="1" eaLnBrk="1" hangingPunct="1"/>
            <a:r>
              <a:rPr lang="en-US" altLang="en-US" dirty="0"/>
              <a:t>Dissolved gas forms expanding bubbles</a:t>
            </a:r>
          </a:p>
          <a:p>
            <a:pPr eaLnBrk="1" hangingPunct="1"/>
            <a:r>
              <a:rPr lang="en-US" altLang="en-US" dirty="0"/>
              <a:t>Viscous magma expels fragmented lava and gas</a:t>
            </a:r>
          </a:p>
          <a:p>
            <a:pPr lvl="1" eaLnBrk="1" hangingPunct="1"/>
            <a:r>
              <a:rPr lang="en-US" altLang="en-US" dirty="0"/>
              <a:t>Buoyant plumes of material (</a:t>
            </a:r>
            <a:r>
              <a:rPr lang="en-US" altLang="en-US" b="1" dirty="0">
                <a:solidFill>
                  <a:srgbClr val="ED6B06"/>
                </a:solidFill>
              </a:rPr>
              <a:t>eruption columns</a:t>
            </a:r>
            <a:r>
              <a:rPr lang="en-US" altLang="en-US" dirty="0"/>
              <a:t>)</a:t>
            </a:r>
          </a:p>
          <a:p>
            <a:pPr eaLnBrk="1" hangingPunct="1"/>
            <a:r>
              <a:rPr lang="en-US" altLang="en-US" dirty="0"/>
              <a:t>Rapid ejection of magma</a:t>
            </a:r>
          </a:p>
          <a:p>
            <a:pPr lvl="1" eaLnBrk="1" hangingPunct="1"/>
            <a:r>
              <a:rPr lang="en-US" altLang="en-US" dirty="0"/>
              <a:t>Reduces pressure in magma chamber</a:t>
            </a:r>
          </a:p>
          <a:p>
            <a:pPr lvl="1" eaLnBrk="1" hangingPunct="1"/>
            <a:r>
              <a:rPr lang="en-US" altLang="en-US" dirty="0"/>
              <a:t>Causes further expansion and eruption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252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How Explosive Eruptions Are Triggered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3860" y="17252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How Explosive Eruptions Are Triggered</a:t>
            </a:r>
          </a:p>
        </p:txBody>
      </p:sp>
      <p:pic>
        <p:nvPicPr>
          <p:cNvPr id="4098" name="Picture 2" descr="\\integrafs5\DeLS_Pondy\71_Pearson_US_IRDVD\08. Working_Folder\Copyright Removed Jpegs\Tarbuck_FOES_8e\Chapter07\Figures\Jpegs_Labeled\FOES_8e_Figure_07_05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5" y="761120"/>
            <a:ext cx="7430943" cy="548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912104" cy="911519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altLang="en-US" dirty="0" smtClean="0"/>
              <a:t>List and describe the three categories of materials extruded during volcanic eruptions.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Focus Question 7.3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4031561"/>
          </a:xfrm>
        </p:spPr>
        <p:txBody>
          <a:bodyPr/>
          <a:lstStyle/>
          <a:p>
            <a:pPr eaLnBrk="1" hangingPunct="1"/>
            <a:r>
              <a:rPr lang="en-US" altLang="en-US" dirty="0"/>
              <a:t>90% of lava is basaltic</a:t>
            </a:r>
          </a:p>
          <a:p>
            <a:pPr lvl="1" eaLnBrk="1" hangingPunct="1"/>
            <a:r>
              <a:rPr lang="en-US" altLang="en-US" dirty="0"/>
              <a:t>Most is erupted on seafloor (submarine volcanism)</a:t>
            </a:r>
          </a:p>
          <a:p>
            <a:pPr lvl="1" eaLnBrk="1" hangingPunct="1"/>
            <a:r>
              <a:rPr lang="en-US" altLang="en-US" dirty="0"/>
              <a:t>Flows in thin, broad sheets or ribbons</a:t>
            </a:r>
          </a:p>
          <a:p>
            <a:pPr lvl="1" eaLnBrk="1" hangingPunct="1"/>
            <a:r>
              <a:rPr lang="en-US" altLang="en-US" dirty="0"/>
              <a:t>Flow rate ~10 to 300 m/</a:t>
            </a:r>
            <a:r>
              <a:rPr lang="en-US" altLang="en-US" dirty="0" err="1"/>
              <a:t>hr</a:t>
            </a:r>
            <a:r>
              <a:rPr lang="en-US" altLang="en-US" dirty="0"/>
              <a:t> </a:t>
            </a:r>
          </a:p>
          <a:p>
            <a:pPr lvl="2"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altLang="en-US" dirty="0"/>
              <a:t>Up to 30 km/</a:t>
            </a:r>
            <a:r>
              <a:rPr lang="en-US" altLang="en-US" dirty="0" err="1"/>
              <a:t>hr</a:t>
            </a:r>
            <a:r>
              <a:rPr lang="en-US" altLang="en-US" dirty="0"/>
              <a:t> downhill</a:t>
            </a:r>
          </a:p>
          <a:p>
            <a:pPr eaLnBrk="1" hangingPunct="1"/>
            <a:r>
              <a:rPr lang="en-US" altLang="en-US" dirty="0"/>
              <a:t>~9% is andesitic/intermediate</a:t>
            </a:r>
          </a:p>
          <a:p>
            <a:pPr eaLnBrk="1" hangingPunct="1"/>
            <a:r>
              <a:rPr lang="en-US" altLang="en-US" dirty="0"/>
              <a:t>&lt;1% is </a:t>
            </a:r>
            <a:r>
              <a:rPr lang="en-US" altLang="en-US" dirty="0" err="1"/>
              <a:t>rhyolitic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Thick flows move imperceptibly slow</a:t>
            </a:r>
          </a:p>
          <a:p>
            <a:pPr lvl="1" eaLnBrk="1" hangingPunct="1"/>
            <a:r>
              <a:rPr lang="en-US" altLang="en-US" dirty="0"/>
              <a:t>Don’t flow beyond a few km from vents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Lava Flows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42661"/>
            <a:ext cx="7760166" cy="2818122"/>
          </a:xfrm>
        </p:spPr>
        <p:txBody>
          <a:bodyPr/>
          <a:lstStyle/>
          <a:p>
            <a:pPr eaLnBrk="1" hangingPunct="1"/>
            <a:r>
              <a:rPr lang="en-US" altLang="en-US" dirty="0"/>
              <a:t>Two types of basaltic lava flows:</a:t>
            </a:r>
          </a:p>
          <a:p>
            <a:pPr lvl="1" eaLnBrk="1" hangingPunct="1"/>
            <a:r>
              <a:rPr lang="en-US" altLang="en-US" b="1" dirty="0" err="1">
                <a:solidFill>
                  <a:srgbClr val="ED6B06"/>
                </a:solidFill>
              </a:rPr>
              <a:t>Aa</a:t>
            </a:r>
            <a:r>
              <a:rPr lang="en-US" altLang="en-US" b="1" dirty="0">
                <a:solidFill>
                  <a:srgbClr val="ED6B06"/>
                </a:solidFill>
              </a:rPr>
              <a:t> </a:t>
            </a:r>
          </a:p>
          <a:p>
            <a:pPr lvl="2" eaLnBrk="1" hangingPunct="1"/>
            <a:r>
              <a:rPr lang="en-US" altLang="en-US" dirty="0"/>
              <a:t>Rough, jagged blocks with sharp edges</a:t>
            </a:r>
          </a:p>
          <a:p>
            <a:pPr lvl="2" eaLnBrk="1" hangingPunct="1"/>
            <a:r>
              <a:rPr lang="en-US" altLang="en-US" dirty="0"/>
              <a:t>Cooler, more viscous basaltic flows</a:t>
            </a:r>
          </a:p>
          <a:p>
            <a:pPr lvl="1" eaLnBrk="1" hangingPunct="1"/>
            <a:r>
              <a:rPr lang="en-US" altLang="en-US" b="1" dirty="0" err="1">
                <a:solidFill>
                  <a:srgbClr val="ED6B06"/>
                </a:solidFill>
              </a:rPr>
              <a:t>Pahoehoe</a:t>
            </a:r>
            <a:r>
              <a:rPr lang="en-US" altLang="en-US" b="1" dirty="0">
                <a:solidFill>
                  <a:srgbClr val="ED6B06"/>
                </a:solidFill>
              </a:rPr>
              <a:t> </a:t>
            </a:r>
          </a:p>
          <a:p>
            <a:pPr lvl="2" eaLnBrk="1" hangingPunct="1"/>
            <a:r>
              <a:rPr lang="en-US" altLang="en-US" dirty="0"/>
              <a:t>Smooth, ropy surfaces</a:t>
            </a:r>
          </a:p>
          <a:p>
            <a:pPr lvl="2" eaLnBrk="1" hangingPunct="1"/>
            <a:r>
              <a:rPr lang="en-US" altLang="en-US" dirty="0"/>
              <a:t>Hotter, less viscous basaltic flows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Lava Flows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Lava Flows</a:t>
            </a:r>
          </a:p>
        </p:txBody>
      </p:sp>
      <p:pic>
        <p:nvPicPr>
          <p:cNvPr id="5122" name="Picture 2" descr="\\integrafs5\DeLS_Pondy\71_Pearson_US_IRDVD\08. Working_Folder\Copyright Removed Jpegs\Tarbuck_FOES_8e\Chapter07\Figures\Jpegs_Labeled\FOES_8e_Figure_07_0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93" y="1909620"/>
            <a:ext cx="7680614" cy="295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2126561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Lava tubes </a:t>
            </a:r>
          </a:p>
          <a:p>
            <a:pPr lvl="1" eaLnBrk="1" hangingPunct="1"/>
            <a:r>
              <a:rPr lang="en-US" altLang="en-US" dirty="0"/>
              <a:t>Insulated pathways of a lava flow</a:t>
            </a:r>
          </a:p>
          <a:p>
            <a:pPr eaLnBrk="1" hangingPunct="1"/>
            <a:r>
              <a:rPr lang="en-US" altLang="en-US" dirty="0"/>
              <a:t>Pillow lavas</a:t>
            </a:r>
          </a:p>
          <a:p>
            <a:pPr lvl="1" eaLnBrk="1" hangingPunct="1"/>
            <a:r>
              <a:rPr lang="en-US" altLang="en-US" dirty="0"/>
              <a:t>Numerous tube-like structures stacked atop each other</a:t>
            </a:r>
          </a:p>
          <a:p>
            <a:pPr lvl="1" eaLnBrk="1" hangingPunct="1"/>
            <a:r>
              <a:rPr lang="en-US" altLang="en-US" dirty="0"/>
              <a:t>Form on the ocean floor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Lava Flows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91736"/>
            <a:ext cx="7760166" cy="124966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Compare and contrast the 1980 eruption of Mount St. Helens with the most recent eruption of Kilauea, which began in </a:t>
            </a:r>
            <a:r>
              <a:rPr lang="en-US" altLang="en-US" dirty="0" smtClean="0"/>
              <a:t>1983.</a:t>
            </a:r>
            <a:endParaRPr lang="en-US" altLang="en-US" dirty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252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Focus Question 7.1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Lava Flows</a:t>
            </a:r>
          </a:p>
        </p:txBody>
      </p:sp>
      <p:pic>
        <p:nvPicPr>
          <p:cNvPr id="6147" name="Picture 3" descr="\\integrafs5\DeLS_Pondy\71_Pearson_US_IRDVD\08. Working_Folder\Copyright Removed Jpegs\Tarbuck_FOES_8e\Chapter07\Figures\Jpegs_Labeled\FOES_8e_Figure_07_07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07" y="1849233"/>
            <a:ext cx="7559386" cy="34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3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Lava Flows</a:t>
            </a:r>
          </a:p>
        </p:txBody>
      </p:sp>
      <p:pic>
        <p:nvPicPr>
          <p:cNvPr id="6146" name="Picture 2" descr="\\integrafs5\DeLS_Pondy\71_Pearson_US_IRDVD\08. Working_Folder\Copyright Removed Jpegs\Tarbuck_FOES_8e\Chapter07\Figures\Jpegs_Labeled\FOES_8e_Figure_07_08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1" y="922023"/>
            <a:ext cx="6129338" cy="513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1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912104" cy="3269561"/>
          </a:xfrm>
        </p:spPr>
        <p:txBody>
          <a:bodyPr/>
          <a:lstStyle/>
          <a:p>
            <a:pPr eaLnBrk="1" hangingPunct="1"/>
            <a:r>
              <a:rPr lang="en-US" altLang="en-US" dirty="0"/>
              <a:t>Gases in magma are </a:t>
            </a:r>
            <a:r>
              <a:rPr lang="en-US" altLang="en-US" b="1" dirty="0">
                <a:solidFill>
                  <a:srgbClr val="ED6B06"/>
                </a:solidFill>
              </a:rPr>
              <a:t>volatiles</a:t>
            </a:r>
          </a:p>
          <a:p>
            <a:pPr lvl="1" eaLnBrk="1" hangingPunct="1"/>
            <a:r>
              <a:rPr lang="en-US" altLang="en-US" dirty="0"/>
              <a:t>Dissolved into magma because of confining pressure</a:t>
            </a:r>
          </a:p>
          <a:p>
            <a:pPr lvl="1" eaLnBrk="1" hangingPunct="1"/>
            <a:r>
              <a:rPr lang="en-US" altLang="en-US" dirty="0"/>
              <a:t>~1–8% of total magma volume</a:t>
            </a:r>
          </a:p>
          <a:p>
            <a:pPr lvl="1" eaLnBrk="1" hangingPunct="1"/>
            <a:r>
              <a:rPr lang="en-US" altLang="en-US" dirty="0"/>
              <a:t>Most abundant gases (in decreasing order): water vapor, carbon dioxide, sulfur dioxide, lesser amounts of hydrogen sulfide, carbon monoxide, and helium</a:t>
            </a:r>
          </a:p>
          <a:p>
            <a:pPr lvl="1" eaLnBrk="1" hangingPunct="1"/>
            <a:r>
              <a:rPr lang="en-US" altLang="en-US" dirty="0"/>
              <a:t>Contribute to atmosphere</a:t>
            </a:r>
          </a:p>
          <a:p>
            <a:pPr lvl="2" eaLnBrk="1" hangingPunct="1"/>
            <a:r>
              <a:rPr lang="en-US" altLang="en-US" dirty="0"/>
              <a:t>Significant quantities can alter global climate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8626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Gases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3798341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Pyroclastic materials or tephra</a:t>
            </a:r>
          </a:p>
          <a:p>
            <a:pPr lvl="1" eaLnBrk="1" hangingPunct="1"/>
            <a:r>
              <a:rPr lang="en-US" altLang="en-US" dirty="0"/>
              <a:t>Particles erupted from a volcano (ash and dust)</a:t>
            </a:r>
          </a:p>
          <a:p>
            <a:pPr lvl="1" eaLnBrk="1" hangingPunct="1"/>
            <a:r>
              <a:rPr lang="en-US" altLang="en-US" dirty="0"/>
              <a:t>Hot ash fuses to form welded tuff</a:t>
            </a:r>
          </a:p>
          <a:p>
            <a:pPr lvl="1" eaLnBrk="1" hangingPunct="1"/>
            <a:r>
              <a:rPr lang="en-US" altLang="en-US" dirty="0"/>
              <a:t>Lapilli and cinders are the size of small beads to walnuts</a:t>
            </a:r>
          </a:p>
          <a:p>
            <a:pPr lvl="1" eaLnBrk="1" hangingPunct="1"/>
            <a:r>
              <a:rPr lang="en-US" altLang="en-US" dirty="0"/>
              <a:t>Blocks are larger than 64 mm</a:t>
            </a:r>
          </a:p>
          <a:p>
            <a:pPr lvl="1" eaLnBrk="1" hangingPunct="1"/>
            <a:r>
              <a:rPr lang="en-US" altLang="en-US" dirty="0"/>
              <a:t>Bombs are streamlined blocks ejected while still molten</a:t>
            </a:r>
          </a:p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Scoria</a:t>
            </a:r>
            <a:r>
              <a:rPr lang="en-US" altLang="en-US" dirty="0">
                <a:solidFill>
                  <a:srgbClr val="ED6B06"/>
                </a:solidFill>
              </a:rPr>
              <a:t> </a:t>
            </a:r>
            <a:r>
              <a:rPr lang="en-US" altLang="en-US" dirty="0"/>
              <a:t>is vesicular </a:t>
            </a:r>
            <a:r>
              <a:rPr lang="en-US" altLang="en-US" dirty="0" err="1"/>
              <a:t>ejecta</a:t>
            </a:r>
            <a:endParaRPr lang="en-US" altLang="en-US" dirty="0"/>
          </a:p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Pumice</a:t>
            </a:r>
            <a:r>
              <a:rPr lang="en-US" altLang="en-US" dirty="0">
                <a:solidFill>
                  <a:srgbClr val="ED6B06"/>
                </a:solidFill>
              </a:rPr>
              <a:t> </a:t>
            </a:r>
            <a:r>
              <a:rPr lang="en-US" altLang="en-US" dirty="0"/>
              <a:t>is felsic equivalent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Pyroclastic Materials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-2621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Materials Extruded During an Eruption</a:t>
            </a:r>
          </a:p>
        </p:txBody>
      </p:sp>
      <p:pic>
        <p:nvPicPr>
          <p:cNvPr id="7171" name="Picture 3" descr="\\integrafs5\DeLS_Pondy\71_Pearson_US_IRDVD\08. Working_Folder\Copyright Removed Jpegs\Tarbuck_FOES_8e\Chapter07\Figures\Jpegs_Labeled\FOES_8e_Figure_07_09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36" y="922023"/>
            <a:ext cx="3420341" cy="511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-2621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Materials Extruded During an Eruption</a:t>
            </a:r>
          </a:p>
        </p:txBody>
      </p:sp>
      <p:pic>
        <p:nvPicPr>
          <p:cNvPr id="8194" name="Picture 2" descr="\\integrafs5\DeLS_Pondy\71_Pearson_US_IRDVD\08. Working_Folder\Copyright Removed Jpegs\Tarbuck_FOES_8e\Chapter07\Figures\Jpegs_Labeled\FOES_8e_Figure_07_10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31" y="846054"/>
            <a:ext cx="5291138" cy="527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27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7988073" cy="98748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altLang="en-US" dirty="0" smtClean="0"/>
              <a:t>Draw and label a diagram that illustrates the basic features of a typical volcanic cone.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Focus Question 7.4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2507561"/>
          </a:xfrm>
        </p:spPr>
        <p:txBody>
          <a:bodyPr/>
          <a:lstStyle/>
          <a:p>
            <a:pPr eaLnBrk="1" hangingPunct="1"/>
            <a:r>
              <a:rPr lang="en-US" altLang="en-US" dirty="0"/>
              <a:t>Volcanic landforms are the result of many generations of volcanic activity</a:t>
            </a:r>
          </a:p>
          <a:p>
            <a:pPr lvl="1" eaLnBrk="1" hangingPunct="1"/>
            <a:r>
              <a:rPr lang="en-US" altLang="en-US" dirty="0"/>
              <a:t>Eruptions start at a </a:t>
            </a:r>
            <a:r>
              <a:rPr lang="en-US" altLang="en-US" b="1" dirty="0">
                <a:solidFill>
                  <a:srgbClr val="ED6B06"/>
                </a:solidFill>
              </a:rPr>
              <a:t>fissure</a:t>
            </a:r>
          </a:p>
          <a:p>
            <a:pPr lvl="1" eaLnBrk="1" hangingPunct="1"/>
            <a:r>
              <a:rPr lang="en-US" altLang="en-US" dirty="0"/>
              <a:t>Flow is localized into a circular </a:t>
            </a:r>
            <a:r>
              <a:rPr lang="en-US" altLang="en-US" b="1" dirty="0">
                <a:solidFill>
                  <a:srgbClr val="ED6B06"/>
                </a:solidFill>
              </a:rPr>
              <a:t>conduit</a:t>
            </a:r>
          </a:p>
          <a:p>
            <a:pPr lvl="1" eaLnBrk="1" hangingPunct="1"/>
            <a:r>
              <a:rPr lang="en-US" altLang="en-US" dirty="0"/>
              <a:t>Conduit terminates at a </a:t>
            </a:r>
            <a:r>
              <a:rPr lang="en-US" altLang="en-US" b="1" dirty="0">
                <a:solidFill>
                  <a:srgbClr val="ED6B06"/>
                </a:solidFill>
              </a:rPr>
              <a:t>vent</a:t>
            </a:r>
          </a:p>
          <a:p>
            <a:pPr lvl="1" eaLnBrk="1" hangingPunct="1"/>
            <a:r>
              <a:rPr lang="en-US" altLang="en-US" dirty="0"/>
              <a:t>Successive eruptions form a </a:t>
            </a:r>
            <a:r>
              <a:rPr lang="en-US" altLang="en-US" b="1" dirty="0">
                <a:solidFill>
                  <a:srgbClr val="ED6B06"/>
                </a:solidFill>
              </a:rPr>
              <a:t>volcanic cone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Anatomy of a Volcano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3038651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Crater</a:t>
            </a:r>
          </a:p>
          <a:p>
            <a:pPr lvl="1" eaLnBrk="1" hangingPunct="1"/>
            <a:r>
              <a:rPr lang="en-US" altLang="en-US" dirty="0"/>
              <a:t>Funnel-shaped depression at the summit </a:t>
            </a:r>
          </a:p>
          <a:p>
            <a:pPr lvl="1" eaLnBrk="1" hangingPunct="1"/>
            <a:r>
              <a:rPr lang="en-US" altLang="en-US" dirty="0"/>
              <a:t>Form by erosion during, or collapse following, eruptions</a:t>
            </a:r>
          </a:p>
          <a:p>
            <a:pPr lvl="1" eaLnBrk="1" hangingPunct="1"/>
            <a:r>
              <a:rPr lang="en-US" altLang="en-US" b="1" dirty="0">
                <a:solidFill>
                  <a:srgbClr val="ED6B06"/>
                </a:solidFill>
              </a:rPr>
              <a:t>Calderas</a:t>
            </a:r>
            <a:r>
              <a:rPr lang="en-US" altLang="en-US" dirty="0"/>
              <a:t> are craters &gt;1 km</a:t>
            </a:r>
          </a:p>
          <a:p>
            <a:pPr eaLnBrk="1" hangingPunct="1"/>
            <a:r>
              <a:rPr lang="en-US" altLang="en-US" dirty="0"/>
              <a:t>Flank eruptions generate </a:t>
            </a:r>
            <a:r>
              <a:rPr lang="en-US" altLang="en-US" b="1" dirty="0">
                <a:solidFill>
                  <a:srgbClr val="ED6B06"/>
                </a:solidFill>
              </a:rPr>
              <a:t>parasitic cones</a:t>
            </a:r>
          </a:p>
          <a:p>
            <a:pPr eaLnBrk="1" hangingPunct="1"/>
            <a:r>
              <a:rPr lang="en-US" altLang="en-US" dirty="0"/>
              <a:t>Secondary vents that emit gas only are called </a:t>
            </a:r>
            <a:r>
              <a:rPr lang="en-US" altLang="en-US" b="1" dirty="0">
                <a:solidFill>
                  <a:srgbClr val="ED6B06"/>
                </a:solidFill>
              </a:rPr>
              <a:t>fumaroles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Anatomy of a Volcano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Anatomy of a Volcano</a:t>
            </a:r>
          </a:p>
        </p:txBody>
      </p:sp>
      <p:pic>
        <p:nvPicPr>
          <p:cNvPr id="9218" name="Picture 2" descr="\\integrafs5\DeLS_Pondy\71_Pearson_US_IRDVD\08. Working_Folder\Copyright Removed Jpegs\Tarbuck_FOES_8e\Chapter07\Figures\Jpegs_Labeled\FOES_8e_Figure_07_1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30" y="792264"/>
            <a:ext cx="5198341" cy="543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95095"/>
            <a:ext cx="7836135" cy="253778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Mount St. Helens</a:t>
            </a:r>
          </a:p>
          <a:p>
            <a:pPr lvl="1" eaLnBrk="1" hangingPunct="1"/>
            <a:r>
              <a:rPr lang="en-US" altLang="en-US" dirty="0"/>
              <a:t>Largest historic eruption in North America</a:t>
            </a:r>
          </a:p>
          <a:p>
            <a:pPr lvl="1" eaLnBrk="1" hangingPunct="1"/>
            <a:r>
              <a:rPr lang="en-US" altLang="en-US" dirty="0"/>
              <a:t>Lowered peak by </a:t>
            </a:r>
            <a:r>
              <a:rPr lang="en-IN" altLang="en-US" dirty="0"/>
              <a:t>more than </a:t>
            </a:r>
            <a:r>
              <a:rPr lang="en-US" altLang="en-US" dirty="0"/>
              <a:t>400 m</a:t>
            </a:r>
          </a:p>
          <a:p>
            <a:pPr lvl="1" eaLnBrk="1" hangingPunct="1"/>
            <a:r>
              <a:rPr lang="en-US" altLang="en-US" dirty="0"/>
              <a:t>Destroyed all trees in a 400 km</a:t>
            </a:r>
            <a:r>
              <a:rPr lang="en-US" altLang="en-US" baseline="30000" dirty="0"/>
              <a:t>2</a:t>
            </a:r>
            <a:r>
              <a:rPr lang="en-US" altLang="en-US" dirty="0"/>
              <a:t> area</a:t>
            </a:r>
          </a:p>
          <a:p>
            <a:pPr lvl="1" eaLnBrk="1" hangingPunct="1"/>
            <a:r>
              <a:rPr lang="en-US" altLang="en-US" dirty="0"/>
              <a:t>Mudflows 29 km down Toutle River</a:t>
            </a:r>
          </a:p>
          <a:p>
            <a:pPr lvl="1" eaLnBrk="1" hangingPunct="1"/>
            <a:r>
              <a:rPr lang="en-US" altLang="en-US" dirty="0"/>
              <a:t>Ejected 1 km</a:t>
            </a:r>
            <a:r>
              <a:rPr lang="en-US" altLang="en-US" baseline="30000" dirty="0"/>
              <a:t>3</a:t>
            </a:r>
            <a:r>
              <a:rPr lang="en-US" altLang="en-US" dirty="0"/>
              <a:t> ash </a:t>
            </a:r>
            <a:r>
              <a:rPr lang="en-IN" altLang="en-US" dirty="0"/>
              <a:t>more than </a:t>
            </a:r>
            <a:r>
              <a:rPr lang="en-US" altLang="en-US" dirty="0"/>
              <a:t>18 km into stratosphere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6217" y="17252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Mount St. Helens Versus Kilauea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1519271"/>
          </a:xfrm>
        </p:spPr>
        <p:txBody>
          <a:bodyPr/>
          <a:lstStyle/>
          <a:p>
            <a:pPr eaLnBrk="1" hangingPunct="1"/>
            <a:r>
              <a:rPr lang="en-US" altLang="en-US" dirty="0"/>
              <a:t>Summarize the characteristics of shield </a:t>
            </a:r>
            <a:r>
              <a:rPr lang="en-US" altLang="en-US" dirty="0" smtClean="0"/>
              <a:t>volcanoes.</a:t>
            </a:r>
            <a:endParaRPr lang="en-US" altLang="en-US" dirty="0"/>
          </a:p>
          <a:p>
            <a:pPr eaLnBrk="1" hangingPunct="1"/>
            <a:r>
              <a:rPr lang="en-US" altLang="en-US" dirty="0"/>
              <a:t>Provide one example of this type of </a:t>
            </a:r>
            <a:r>
              <a:rPr lang="en-US" altLang="en-US" dirty="0" smtClean="0"/>
              <a:t>volcano.</a:t>
            </a:r>
            <a:endParaRPr lang="en-US" altLang="en-US" dirty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Focus </a:t>
            </a:r>
            <a:r>
              <a:rPr altLang="en-US" dirty="0" smtClean="0"/>
              <a:t>Questions </a:t>
            </a:r>
            <a:r>
              <a:rPr altLang="en-US" dirty="0" smtClean="0"/>
              <a:t>7.5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2202761"/>
          </a:xfrm>
        </p:spPr>
        <p:txBody>
          <a:bodyPr/>
          <a:lstStyle/>
          <a:p>
            <a:pPr eaLnBrk="1" hangingPunct="1"/>
            <a:r>
              <a:rPr lang="en-US" altLang="en-US" dirty="0"/>
              <a:t>Broad domed structures built by accumulation of basaltic lava </a:t>
            </a:r>
          </a:p>
          <a:p>
            <a:pPr eaLnBrk="1" hangingPunct="1"/>
            <a:r>
              <a:rPr lang="en-US" altLang="en-US" dirty="0"/>
              <a:t>Most begin as </a:t>
            </a:r>
            <a:r>
              <a:rPr lang="en-US" altLang="en-US" b="1" dirty="0">
                <a:solidFill>
                  <a:srgbClr val="ED6B06"/>
                </a:solidFill>
              </a:rPr>
              <a:t>seamounts</a:t>
            </a:r>
            <a:r>
              <a:rPr lang="en-US" altLang="en-US" dirty="0"/>
              <a:t> (submarine volcano)</a:t>
            </a:r>
          </a:p>
          <a:p>
            <a:pPr lvl="1" eaLnBrk="1" hangingPunct="1"/>
            <a:r>
              <a:rPr lang="en-US" altLang="en-US" dirty="0"/>
              <a:t>e.g., Canary Islands, Hawaiian Islands, Galapagos, Easter Island, Newberry Volcano in Oregon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-26217" y="8626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Shield Volcanoes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7760166" cy="1899116"/>
          </a:xfrm>
        </p:spPr>
        <p:txBody>
          <a:bodyPr/>
          <a:lstStyle/>
          <a:p>
            <a:pPr eaLnBrk="1" hangingPunct="1"/>
            <a:r>
              <a:rPr lang="en-US" altLang="en-US" dirty="0"/>
              <a:t>9 km high</a:t>
            </a:r>
          </a:p>
          <a:p>
            <a:pPr eaLnBrk="1" hangingPunct="1"/>
            <a:r>
              <a:rPr lang="en-US" altLang="en-US" dirty="0"/>
              <a:t>Low angle slopes </a:t>
            </a:r>
          </a:p>
          <a:p>
            <a:pPr eaLnBrk="1" hangingPunct="1"/>
            <a:r>
              <a:rPr lang="en-US" altLang="en-US" dirty="0"/>
              <a:t>Well-developed caldera from collapse of magma chamber following eruption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621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Mauna Loa: </a:t>
            </a:r>
            <a:r>
              <a:rPr altLang="en-US" dirty="0" smtClean="0"/>
              <a:t>Earth</a:t>
            </a:r>
            <a:r>
              <a:rPr lang="en-IN" altLang="en-US" dirty="0" smtClean="0"/>
              <a:t>’</a:t>
            </a:r>
            <a:r>
              <a:rPr altLang="en-US" dirty="0" smtClean="0"/>
              <a:t>s </a:t>
            </a:r>
            <a:r>
              <a:rPr altLang="en-US" dirty="0" smtClean="0"/>
              <a:t>Largest Shield Volcano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621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Mauna Loa: </a:t>
            </a:r>
            <a:r>
              <a:rPr altLang="en-US" dirty="0" smtClean="0"/>
              <a:t>Earth</a:t>
            </a:r>
            <a:r>
              <a:rPr lang="en-IN" altLang="en-US" dirty="0" smtClean="0"/>
              <a:t>’</a:t>
            </a:r>
            <a:r>
              <a:rPr altLang="en-US" dirty="0" smtClean="0"/>
              <a:t>s </a:t>
            </a:r>
            <a:r>
              <a:rPr altLang="en-US" dirty="0" smtClean="0"/>
              <a:t>Largest Shield Volcano</a:t>
            </a:r>
          </a:p>
        </p:txBody>
      </p:sp>
      <p:pic>
        <p:nvPicPr>
          <p:cNvPr id="10242" name="Picture 2" descr="\\integrafs5\DeLS_Pondy\71_Pearson_US_IRDVD\08. Working_Folder\Copyright Removed Jpegs\Tarbuck_FOES_8e\Chapter07\Figures\Jpegs_Labeled\FOES_8e_Figure_07_1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997992"/>
            <a:ext cx="7985125" cy="49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5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7912104" cy="2202992"/>
          </a:xfrm>
        </p:spPr>
        <p:txBody>
          <a:bodyPr/>
          <a:lstStyle/>
          <a:p>
            <a:pPr eaLnBrk="1" hangingPunct="1"/>
            <a:r>
              <a:rPr lang="en-US" altLang="en-US" dirty="0"/>
              <a:t>Kilauea is most active and studied volcano</a:t>
            </a:r>
          </a:p>
          <a:p>
            <a:pPr lvl="1" eaLnBrk="1" hangingPunct="1"/>
            <a:r>
              <a:rPr lang="en-US" altLang="en-US" dirty="0"/>
              <a:t>50 eruptions since 1823</a:t>
            </a:r>
          </a:p>
          <a:p>
            <a:pPr lvl="1" eaLnBrk="1" hangingPunct="1"/>
            <a:r>
              <a:rPr lang="en-US" altLang="en-US" dirty="0"/>
              <a:t>Most recent began in 1983 </a:t>
            </a:r>
          </a:p>
          <a:p>
            <a:pPr eaLnBrk="1" hangingPunct="1"/>
            <a:r>
              <a:rPr lang="en-US" altLang="en-US" dirty="0"/>
              <a:t>Magma chamber inflates and earthquake swarms indicate an impending eruption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Kilauea: </a:t>
            </a:r>
            <a:r>
              <a:rPr altLang="en-US" dirty="0" smtClean="0"/>
              <a:t>Hawaii</a:t>
            </a:r>
            <a:r>
              <a:rPr lang="en-IN" altLang="en-US" dirty="0" smtClean="0"/>
              <a:t>’</a:t>
            </a:r>
            <a:r>
              <a:rPr altLang="en-US" dirty="0" smtClean="0"/>
              <a:t>s </a:t>
            </a:r>
            <a:r>
              <a:rPr altLang="en-US" dirty="0" smtClean="0"/>
              <a:t>Most Active Volcano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Kilauea: </a:t>
            </a:r>
            <a:r>
              <a:rPr altLang="en-US" dirty="0" smtClean="0"/>
              <a:t>Hawaii</a:t>
            </a:r>
            <a:r>
              <a:rPr lang="en-IN" altLang="en-US" dirty="0" smtClean="0"/>
              <a:t>’</a:t>
            </a:r>
            <a:r>
              <a:rPr altLang="en-US" dirty="0" smtClean="0"/>
              <a:t>s </a:t>
            </a:r>
            <a:r>
              <a:rPr altLang="en-US" dirty="0" smtClean="0"/>
              <a:t>Most Active Volcano</a:t>
            </a:r>
          </a:p>
        </p:txBody>
      </p:sp>
      <p:pic>
        <p:nvPicPr>
          <p:cNvPr id="11266" name="Picture 2" descr="\\integrafs5\DeLS_Pondy\71_Pearson_US_IRDVD\08. Working_Folder\Copyright Removed Jpegs\Tarbuck_FOES_8e\Chapter07\Figures\Jpegs_Labeled\FOES_8e_Figure_07_1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30" y="783299"/>
            <a:ext cx="5198341" cy="543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3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-26217" y="8626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Shield Volcanoes</a:t>
            </a:r>
          </a:p>
        </p:txBody>
      </p:sp>
      <p:pic>
        <p:nvPicPr>
          <p:cNvPr id="12290" name="Picture 2" descr="\\integrafs5\DeLS_Pondy\71_Pearson_US_IRDVD\08. Working_Folder\Copyright Removed Jpegs\Tarbuck_FOES_8e\Chapter07\Figures\Jpegs_Labeled\FOES_8e_Figure_07_13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96" y="2431010"/>
            <a:ext cx="7647421" cy="15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907361"/>
          </a:xfrm>
        </p:spPr>
        <p:txBody>
          <a:bodyPr/>
          <a:lstStyle/>
          <a:p>
            <a:pPr eaLnBrk="1" hangingPunct="1"/>
            <a:r>
              <a:rPr lang="en-US" altLang="en-US" dirty="0"/>
              <a:t>Describe the formation, size, and composition of cinder </a:t>
            </a:r>
            <a:r>
              <a:rPr lang="en-US" altLang="en-US" dirty="0" smtClean="0"/>
              <a:t>cones.</a:t>
            </a:r>
            <a:endParaRPr lang="en-US" altLang="en-US" dirty="0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Focus Question 7.6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760166" cy="334252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Cinder cones</a:t>
            </a:r>
            <a:r>
              <a:rPr lang="en-US" altLang="en-US" dirty="0"/>
              <a:t> (</a:t>
            </a:r>
            <a:r>
              <a:rPr lang="en-US" altLang="en-US" b="1" dirty="0">
                <a:solidFill>
                  <a:srgbClr val="ED6B06"/>
                </a:solidFill>
              </a:rPr>
              <a:t>scoria cones</a:t>
            </a:r>
            <a:r>
              <a:rPr lang="en-US" altLang="en-US" dirty="0"/>
              <a:t>)</a:t>
            </a:r>
          </a:p>
          <a:p>
            <a:pPr lvl="1" eaLnBrk="1" hangingPunct="1"/>
            <a:r>
              <a:rPr lang="en-US" altLang="en-US" dirty="0"/>
              <a:t>Symmetrical</a:t>
            </a:r>
          </a:p>
          <a:p>
            <a:pPr lvl="1" eaLnBrk="1" hangingPunct="1"/>
            <a:r>
              <a:rPr lang="en-US" altLang="en-US" dirty="0"/>
              <a:t>Steep-sided</a:t>
            </a:r>
          </a:p>
          <a:p>
            <a:pPr lvl="1" eaLnBrk="1" hangingPunct="1"/>
            <a:r>
              <a:rPr lang="en-US" altLang="en-US" dirty="0"/>
              <a:t>Loose accumulations of ejected scoria</a:t>
            </a:r>
          </a:p>
          <a:p>
            <a:pPr lvl="2" eaLnBrk="1" hangingPunct="1"/>
            <a:r>
              <a:rPr lang="en-US" altLang="en-US" dirty="0"/>
              <a:t>Commonly pea- to walnut-sized fragments</a:t>
            </a:r>
          </a:p>
          <a:p>
            <a:pPr lvl="1" eaLnBrk="1" hangingPunct="1"/>
            <a:r>
              <a:rPr lang="en-US" altLang="en-US" dirty="0"/>
              <a:t>Basaltic composition, reddish-brown color</a:t>
            </a:r>
          </a:p>
          <a:p>
            <a:pPr lvl="1" eaLnBrk="1" hangingPunct="1"/>
            <a:r>
              <a:rPr lang="en-US" altLang="en-US" dirty="0"/>
              <a:t>Some produce lava flows</a:t>
            </a:r>
          </a:p>
          <a:p>
            <a:pPr lvl="1" eaLnBrk="1" hangingPunct="1"/>
            <a:r>
              <a:rPr lang="en-US" altLang="en-US" dirty="0"/>
              <a:t>Craters are relatively large and deep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Cinder Cones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7836135" cy="174717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Cinder cones form quickly</a:t>
            </a:r>
          </a:p>
          <a:p>
            <a:pPr lvl="1" eaLnBrk="1" hangingPunct="1">
              <a:defRPr/>
            </a:pPr>
            <a:r>
              <a:rPr lang="en-US" dirty="0"/>
              <a:t>Many in less than one month</a:t>
            </a:r>
          </a:p>
          <a:p>
            <a:pPr lvl="1" eaLnBrk="1" hangingPunct="1">
              <a:defRPr/>
            </a:pPr>
            <a:r>
              <a:rPr lang="en-US" dirty="0"/>
              <a:t>Generally in a single eruptive event</a:t>
            </a:r>
          </a:p>
          <a:p>
            <a:pPr lvl="1" eaLnBrk="1" hangingPunct="1">
              <a:defRPr/>
            </a:pPr>
            <a:r>
              <a:rPr lang="en-US" dirty="0"/>
              <a:t>Small size (30–300 m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Cinder Cones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26217" y="17252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Mount St. Helens Versus Kilauea</a:t>
            </a:r>
          </a:p>
        </p:txBody>
      </p:sp>
      <p:pic>
        <p:nvPicPr>
          <p:cNvPr id="1026" name="Picture 2" descr="\\integrafs5\DeLS_Pondy\71_Pearson_US_IRDVD\08. Working_Folder\Copyright Removed Jpegs\Tarbuck_FOES_8e\Chapter07\Figures\Jpegs_Labeled\FOES_8e_Figure_07_0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9775"/>
            <a:ext cx="7620000" cy="390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Cinder Cones</a:t>
            </a:r>
          </a:p>
        </p:txBody>
      </p:sp>
      <p:pic>
        <p:nvPicPr>
          <p:cNvPr id="13314" name="Picture 2" descr="\\integrafs5\DeLS_Pondy\71_Pearson_US_IRDVD\08. Working_Folder\Copyright Removed Jpegs\Tarbuck_FOES_8e\Chapter07\Figures\Jpegs_Labeled\FOES_8e_Figure_07_1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12" y="1529775"/>
            <a:ext cx="7264977" cy="394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34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Cinder Cones</a:t>
            </a:r>
          </a:p>
        </p:txBody>
      </p:sp>
      <p:pic>
        <p:nvPicPr>
          <p:cNvPr id="14338" name="Picture 2" descr="\\integrafs5\DeLS_Pondy\71_Pearson_US_IRDVD\08. Working_Folder\Copyright Removed Jpegs\Tarbuck_FOES_8e\Chapter07\Figures\Jpegs_Labeled\FOES_8e_Figure_07_15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735455"/>
            <a:ext cx="7596187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760166" cy="1135961"/>
          </a:xfrm>
        </p:spPr>
        <p:txBody>
          <a:bodyPr/>
          <a:lstStyle/>
          <a:p>
            <a:pPr eaLnBrk="1" hangingPunct="1"/>
            <a:r>
              <a:rPr lang="en-US" altLang="en-US" dirty="0"/>
              <a:t>List the characteristics of composite </a:t>
            </a:r>
            <a:r>
              <a:rPr lang="en-US" altLang="en-US" dirty="0" smtClean="0"/>
              <a:t>volcanoes.</a:t>
            </a:r>
            <a:endParaRPr lang="en-US" altLang="en-US" dirty="0"/>
          </a:p>
          <a:p>
            <a:pPr eaLnBrk="1" hangingPunct="1"/>
            <a:r>
              <a:rPr lang="en-US" altLang="en-US" dirty="0"/>
              <a:t>Describe how these volcanoes </a:t>
            </a:r>
            <a:r>
              <a:rPr lang="en-US" altLang="en-US" dirty="0" smtClean="0"/>
              <a:t>form.</a:t>
            </a:r>
            <a:endParaRPr lang="en-US" altLang="en-US" dirty="0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Focus </a:t>
            </a:r>
            <a:r>
              <a:rPr altLang="en-US" dirty="0" smtClean="0"/>
              <a:t>Questions </a:t>
            </a:r>
            <a:r>
              <a:rPr altLang="en-US" dirty="0" smtClean="0"/>
              <a:t>7.7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364640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Composite cones </a:t>
            </a:r>
            <a:r>
              <a:rPr lang="en-US" altLang="en-US" dirty="0"/>
              <a:t>or</a:t>
            </a:r>
            <a:r>
              <a:rPr lang="en-US" altLang="en-US" b="1" dirty="0">
                <a:solidFill>
                  <a:srgbClr val="ED6B06"/>
                </a:solidFill>
              </a:rPr>
              <a:t> </a:t>
            </a:r>
            <a:r>
              <a:rPr lang="en-US" altLang="en-US" b="1" dirty="0" err="1">
                <a:solidFill>
                  <a:srgbClr val="ED6B06"/>
                </a:solidFill>
              </a:rPr>
              <a:t>stratovolcanoes</a:t>
            </a:r>
            <a:r>
              <a:rPr lang="en-US" altLang="en-US" b="1" dirty="0">
                <a:solidFill>
                  <a:srgbClr val="ED6B06"/>
                </a:solidFill>
              </a:rPr>
              <a:t> </a:t>
            </a:r>
          </a:p>
          <a:p>
            <a:pPr lvl="1" eaLnBrk="1" hangingPunct="1"/>
            <a:r>
              <a:rPr lang="en-US" altLang="en-US" dirty="0"/>
              <a:t>Located around the </a:t>
            </a:r>
            <a:r>
              <a:rPr lang="en-IN" altLang="en-US" i="1" dirty="0"/>
              <a:t>Ring of Fire</a:t>
            </a:r>
            <a:endParaRPr lang="en-US" altLang="en-US" i="1" dirty="0"/>
          </a:p>
          <a:p>
            <a:pPr lvl="1" eaLnBrk="1" hangingPunct="1"/>
            <a:r>
              <a:rPr lang="en-US" altLang="en-US" dirty="0"/>
              <a:t>Large, symmetrical cones </a:t>
            </a:r>
          </a:p>
          <a:p>
            <a:pPr lvl="1" eaLnBrk="1" hangingPunct="1"/>
            <a:r>
              <a:rPr lang="en-US" altLang="en-US" dirty="0"/>
              <a:t>Built by layers of cinder and ash alternating with lava flows</a:t>
            </a:r>
          </a:p>
          <a:p>
            <a:pPr lvl="1" eaLnBrk="1" hangingPunct="1"/>
            <a:r>
              <a:rPr lang="en-US" altLang="en-US" dirty="0"/>
              <a:t>Primarily silica-rich andesitic magma</a:t>
            </a:r>
          </a:p>
          <a:p>
            <a:pPr lvl="1" eaLnBrk="1" hangingPunct="1"/>
            <a:r>
              <a:rPr lang="en-US" altLang="en-US" dirty="0"/>
              <a:t>Associated with explosive eruptions and abundant pyroclastic material</a:t>
            </a:r>
          </a:p>
          <a:p>
            <a:pPr lvl="1" eaLnBrk="1" hangingPunct="1"/>
            <a:r>
              <a:rPr lang="en-US" altLang="en-US" dirty="0"/>
              <a:t>Steep summit and gradually sloping flanks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Composite Volcanoes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Composite Volcanoes</a:t>
            </a:r>
          </a:p>
        </p:txBody>
      </p:sp>
      <p:pic>
        <p:nvPicPr>
          <p:cNvPr id="15362" name="Picture 2" descr="\\integrafs5\DeLS_Pondy\71_Pearson_US_IRDVD\08. Working_Folder\Copyright Removed Jpegs\Tarbuck_FOES_8e\Chapter07\Figures\Jpegs_Labeled\FOES_8e_Figure_07_1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30" y="792264"/>
            <a:ext cx="5198341" cy="543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911519"/>
          </a:xfrm>
        </p:spPr>
        <p:txBody>
          <a:bodyPr/>
          <a:lstStyle/>
          <a:p>
            <a:pPr eaLnBrk="1" hangingPunct="1"/>
            <a:r>
              <a:rPr lang="en-US" altLang="en-US" dirty="0"/>
              <a:t>Describe the major geologic hazards associated with </a:t>
            </a:r>
            <a:r>
              <a:rPr lang="en-US" altLang="en-US" dirty="0" smtClean="0"/>
              <a:t>volcanoes.</a:t>
            </a:r>
            <a:endParaRPr lang="en-US" altLang="en-US" dirty="0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Focus Question 7.8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3650561"/>
          </a:xfrm>
        </p:spPr>
        <p:txBody>
          <a:bodyPr/>
          <a:lstStyle/>
          <a:p>
            <a:pPr eaLnBrk="1" hangingPunct="1"/>
            <a:r>
              <a:rPr lang="en-US" altLang="en-US" dirty="0"/>
              <a:t>70 volcanic eruptions expected each year</a:t>
            </a:r>
          </a:p>
          <a:p>
            <a:pPr eaLnBrk="1" hangingPunct="1"/>
            <a:r>
              <a:rPr lang="en-US" altLang="en-US" dirty="0"/>
              <a:t>One large-volume eruption each decade</a:t>
            </a:r>
          </a:p>
          <a:p>
            <a:pPr eaLnBrk="1" hangingPunct="1"/>
            <a:r>
              <a:rPr lang="en-US" altLang="en-US" dirty="0"/>
              <a:t>500 million people live near active volcanoes</a:t>
            </a:r>
          </a:p>
          <a:p>
            <a:pPr eaLnBrk="1" hangingPunct="1"/>
            <a:r>
              <a:rPr lang="en-US" altLang="en-US" dirty="0"/>
              <a:t>Volcanic hazards include:</a:t>
            </a:r>
          </a:p>
          <a:p>
            <a:pPr lvl="1" eaLnBrk="1" hangingPunct="1"/>
            <a:r>
              <a:rPr lang="en-US" altLang="en-US" dirty="0"/>
              <a:t>Pyroclastic flows</a:t>
            </a:r>
          </a:p>
          <a:p>
            <a:pPr lvl="1" eaLnBrk="1" hangingPunct="1"/>
            <a:r>
              <a:rPr lang="en-US" altLang="en-US" dirty="0"/>
              <a:t>Lahars</a:t>
            </a:r>
          </a:p>
          <a:p>
            <a:pPr lvl="1" eaLnBrk="1" hangingPunct="1"/>
            <a:r>
              <a:rPr lang="en-US" altLang="en-US" dirty="0"/>
              <a:t>Lava flows</a:t>
            </a:r>
          </a:p>
          <a:p>
            <a:pPr lvl="1" eaLnBrk="1" hangingPunct="1"/>
            <a:r>
              <a:rPr lang="en-US" altLang="en-US" dirty="0"/>
              <a:t>Ash and volcanic gasses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Volcanic Hazards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Volcanic Hazards</a:t>
            </a:r>
          </a:p>
        </p:txBody>
      </p:sp>
      <p:pic>
        <p:nvPicPr>
          <p:cNvPr id="16386" name="Picture 2" descr="\\integrafs5\DeLS_Pondy\71_Pearson_US_IRDVD\08. Working_Folder\Copyright Removed Jpegs\Tarbuck_FOES_8e\Chapter07\Figures\Jpegs_Labeled\FOES_8e_Figure_07_18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997992"/>
            <a:ext cx="7523163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28867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Pyroclastic flow (</a:t>
            </a:r>
            <a:r>
              <a:rPr lang="en-US" altLang="en-US" b="1" dirty="0" err="1">
                <a:solidFill>
                  <a:srgbClr val="ED6B06"/>
                </a:solidFill>
              </a:rPr>
              <a:t>nuee</a:t>
            </a:r>
            <a:r>
              <a:rPr lang="en-US" altLang="en-US" b="1" dirty="0">
                <a:solidFill>
                  <a:srgbClr val="ED6B06"/>
                </a:solidFill>
              </a:rPr>
              <a:t> </a:t>
            </a:r>
            <a:r>
              <a:rPr lang="en-US" altLang="en-US" b="1" dirty="0" err="1">
                <a:solidFill>
                  <a:srgbClr val="ED6B06"/>
                </a:solidFill>
              </a:rPr>
              <a:t>ardente</a:t>
            </a:r>
            <a:r>
              <a:rPr lang="en-US" altLang="en-US" b="1" dirty="0">
                <a:solidFill>
                  <a:srgbClr val="ED6B06"/>
                </a:solidFill>
              </a:rPr>
              <a:t>)</a:t>
            </a:r>
          </a:p>
          <a:p>
            <a:pPr lvl="1" eaLnBrk="1" hangingPunct="1"/>
            <a:r>
              <a:rPr lang="en-US" altLang="en-US" dirty="0"/>
              <a:t>Hot volcanic gas infused in incandescent ash and lava fragments </a:t>
            </a:r>
          </a:p>
          <a:p>
            <a:pPr lvl="1" eaLnBrk="1" hangingPunct="1"/>
            <a:r>
              <a:rPr lang="en-US" altLang="en-US" dirty="0"/>
              <a:t>Gravity driven, can move up to 100 km/</a:t>
            </a:r>
            <a:r>
              <a:rPr lang="en-US" altLang="en-US" dirty="0" err="1"/>
              <a:t>hr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Low-density cloud of hot gases and fine ash on top of layer of vesicular pyroclastic material</a:t>
            </a:r>
          </a:p>
          <a:p>
            <a:pPr eaLnBrk="1" hangingPunct="1"/>
            <a:r>
              <a:rPr lang="en-US" altLang="en-US" dirty="0"/>
              <a:t>Caused by collapse of eruption columns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Pyroclastic Flow: A Deadly Force of Nature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Volcanic Hazards</a:t>
            </a:r>
          </a:p>
        </p:txBody>
      </p:sp>
      <p:pic>
        <p:nvPicPr>
          <p:cNvPr id="17410" name="Picture 2" descr="\\integrafs5\DeLS_Pondy\71_Pearson_US_IRDVD\08. Working_Folder\Copyright Removed Jpegs\Tarbuck_FOES_8e\Chapter07\Figures\Jpegs_Labeled\FOES_8e_Figure_07_19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997992"/>
            <a:ext cx="7858125" cy="49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26217" y="17252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Mount St. Helens Versus Kilauea</a:t>
            </a:r>
          </a:p>
        </p:txBody>
      </p:sp>
      <p:pic>
        <p:nvPicPr>
          <p:cNvPr id="1027" name="Picture 3" descr="\\integrafs5\DeLS_Pondy\71_Pearson_US_IRDVD\08. Working_Folder\Copyright Removed Jpegs\Tarbuck_FOES_8e\Chapter07\Figures\Jpegs_Labeled\FOES_8e_Figure_07_0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76" y="747600"/>
            <a:ext cx="5797261" cy="55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78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531040"/>
            <a:ext cx="7760166" cy="212586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Lahars </a:t>
            </a:r>
          </a:p>
          <a:p>
            <a:pPr lvl="1" eaLnBrk="1" hangingPunct="1"/>
            <a:r>
              <a:rPr lang="en-US" altLang="en-US" dirty="0"/>
              <a:t>Fluid mudflows</a:t>
            </a:r>
          </a:p>
          <a:p>
            <a:pPr lvl="1" eaLnBrk="1" hangingPunct="1"/>
            <a:r>
              <a:rPr lang="en-US" altLang="en-US" dirty="0"/>
              <a:t>Water-saturated volcanic debris move down steep volcanic slopes</a:t>
            </a:r>
          </a:p>
          <a:p>
            <a:pPr lvl="1" eaLnBrk="1" hangingPunct="1"/>
            <a:r>
              <a:rPr lang="en-US" altLang="en-US" dirty="0"/>
              <a:t>Can occur on dormant/extinct volcanoes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-21030" y="17146"/>
            <a:ext cx="9070835" cy="107721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altLang="en-US" dirty="0" smtClean="0"/>
              <a:t>Lahars: Mudflows on Active and Inactive Cones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-21030" y="17146"/>
            <a:ext cx="9070835" cy="107721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altLang="en-US" dirty="0" smtClean="0"/>
              <a:t>Lahars: Mudflows on Active and Inactive Cones</a:t>
            </a:r>
            <a:endParaRPr lang="en-US" altLang="en-US" dirty="0"/>
          </a:p>
        </p:txBody>
      </p:sp>
      <p:pic>
        <p:nvPicPr>
          <p:cNvPr id="18434" name="Picture 2" descr="\\integrafs5\DeLS_Pondy\71_Pearson_US_IRDVD\08. Working_Folder\Copyright Removed Jpegs\Tarbuck_FOES_8e\Chapter07\Figures\Jpegs_Labeled\FOES_8e_Figure_07_20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46" y="1529775"/>
            <a:ext cx="6812121" cy="458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7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94865"/>
            <a:ext cx="7760166" cy="34496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ED6B06"/>
                </a:solidFill>
              </a:rPr>
              <a:t>Tsunamis </a:t>
            </a:r>
          </a:p>
          <a:p>
            <a:pPr lvl="1" eaLnBrk="1" hangingPunct="1"/>
            <a:r>
              <a:rPr lang="en-US" altLang="en-US" dirty="0"/>
              <a:t>Caused by collapse of volcano flanks </a:t>
            </a:r>
            <a:r>
              <a:rPr lang="en-IN" altLang="en-US" dirty="0"/>
              <a:t>into the ocean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Ash </a:t>
            </a:r>
          </a:p>
          <a:p>
            <a:pPr lvl="1" eaLnBrk="1" hangingPunct="1"/>
            <a:r>
              <a:rPr lang="en-US" altLang="en-US" dirty="0"/>
              <a:t>Can damage buildings, living things, aircraft engines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Sulfur dioxide </a:t>
            </a:r>
          </a:p>
          <a:p>
            <a:pPr lvl="1" eaLnBrk="1" hangingPunct="1"/>
            <a:r>
              <a:rPr lang="en-US" altLang="en-US" dirty="0"/>
              <a:t>Affects air quality and creates acid rain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Atmospheric cooling </a:t>
            </a:r>
          </a:p>
          <a:p>
            <a:pPr lvl="1" eaLnBrk="1" hangingPunct="1"/>
            <a:r>
              <a:rPr lang="en-US" altLang="en-US" dirty="0"/>
              <a:t>Ash and </a:t>
            </a:r>
            <a:r>
              <a:rPr lang="en-US" altLang="en-US" dirty="0">
                <a:solidFill>
                  <a:srgbClr val="ED6B06"/>
                </a:solidFill>
              </a:rPr>
              <a:t>aerosols</a:t>
            </a:r>
            <a:r>
              <a:rPr lang="en-US" altLang="en-US" dirty="0"/>
              <a:t> reflect solar energy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Other Volcanic Hazards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Volcanic Hazards</a:t>
            </a:r>
          </a:p>
        </p:txBody>
      </p:sp>
      <p:pic>
        <p:nvPicPr>
          <p:cNvPr id="19458" name="Picture 2" descr="\\integrafs5\DeLS_Pondy\71_Pearson_US_IRDVD\08. Working_Folder\Copyright Removed Jpegs\Tarbuck_FOES_8e\Chapter07\Figures\Jpegs_Labeled\FOES_8e_Figure_07_2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46" y="1235649"/>
            <a:ext cx="7469909" cy="447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1440761"/>
          </a:xfrm>
        </p:spPr>
        <p:txBody>
          <a:bodyPr/>
          <a:lstStyle/>
          <a:p>
            <a:pPr eaLnBrk="1" hangingPunct="1"/>
            <a:r>
              <a:rPr lang="en-US" altLang="en-US" dirty="0"/>
              <a:t>List volcanic landforms other than shield, cinder, and composite </a:t>
            </a:r>
            <a:r>
              <a:rPr lang="en-US" altLang="en-US" dirty="0" smtClean="0"/>
              <a:t>volcanoes.</a:t>
            </a:r>
            <a:endParaRPr lang="en-US" altLang="en-US" dirty="0"/>
          </a:p>
          <a:p>
            <a:pPr eaLnBrk="1" hangingPunct="1"/>
            <a:r>
              <a:rPr lang="en-US" altLang="en-US" dirty="0"/>
              <a:t>Describe their </a:t>
            </a:r>
            <a:r>
              <a:rPr lang="en-US" altLang="en-US" dirty="0" smtClean="0"/>
              <a:t>formation.</a:t>
            </a:r>
            <a:endParaRPr lang="en-US" altLang="en-US" dirty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Focus </a:t>
            </a:r>
            <a:r>
              <a:rPr altLang="en-US" dirty="0" smtClean="0"/>
              <a:t>Questions </a:t>
            </a:r>
            <a:r>
              <a:rPr altLang="en-US" dirty="0" smtClean="0"/>
              <a:t>7.9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760166" cy="1671209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altLang="en-US" b="1" dirty="0">
                <a:solidFill>
                  <a:srgbClr val="ED6B06"/>
                </a:solidFill>
              </a:rPr>
              <a:t>Caldera </a:t>
            </a:r>
          </a:p>
          <a:p>
            <a:pPr lvl="1" eaLnBrk="1" hangingPunct="1"/>
            <a:r>
              <a:rPr lang="en-US" altLang="en-US" dirty="0"/>
              <a:t>Steep-sided crater less than 1 km in diameter</a:t>
            </a:r>
          </a:p>
          <a:p>
            <a:pPr lvl="1" eaLnBrk="1" hangingPunct="1"/>
            <a:r>
              <a:rPr lang="en-US" altLang="en-US" dirty="0"/>
              <a:t>Formed by summit collapse following draining of the magma chamber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Other Volcanic Landforms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Other Volcanic Landforms</a:t>
            </a:r>
          </a:p>
        </p:txBody>
      </p:sp>
      <p:pic>
        <p:nvPicPr>
          <p:cNvPr id="20482" name="Picture 2" descr="\\integrafs5\DeLS_Pondy\71_Pearson_US_IRDVD\08. Working_Folder\Copyright Removed Jpegs\Tarbuck_FOES_8e\Chapter07\Figures\Jpegs_Labeled\FOES_8e_Figure_07_2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94" y="863984"/>
            <a:ext cx="4161612" cy="526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334252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Fissure eruptions</a:t>
            </a:r>
          </a:p>
          <a:p>
            <a:pPr lvl="1" eaLnBrk="1" hangingPunct="1"/>
            <a:r>
              <a:rPr lang="en-US" altLang="en-US" dirty="0"/>
              <a:t>Emit basaltic lavas from fissures (fractures)</a:t>
            </a:r>
          </a:p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Basalt plateaus</a:t>
            </a:r>
          </a:p>
          <a:p>
            <a:pPr lvl="1" eaLnBrk="1" hangingPunct="1"/>
            <a:r>
              <a:rPr lang="en-US" altLang="en-US" dirty="0"/>
              <a:t>Flat, broad accumulations of basalt emitted from fissures</a:t>
            </a:r>
          </a:p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Flood basalts</a:t>
            </a:r>
          </a:p>
          <a:p>
            <a:pPr lvl="1" eaLnBrk="1" hangingPunct="1"/>
            <a:r>
              <a:rPr lang="en-US" altLang="en-US" dirty="0"/>
              <a:t>Molten lava having flowed long distances within a basalt plateau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Other Volcanic Landforms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Other Volcanic Landforms</a:t>
            </a:r>
          </a:p>
        </p:txBody>
      </p:sp>
      <p:pic>
        <p:nvPicPr>
          <p:cNvPr id="21506" name="Picture 2" descr="\\integrafs5\DeLS_Pondy\71_Pearson_US_IRDVD\08. Working_Folder\Copyright Removed Jpegs\Tarbuck_FOES_8e\Chapter07\Figures\Jpegs_Labeled\FOES_8e_Figure_07_24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225899"/>
            <a:ext cx="7778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1288361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Volcanic necks (plugs) </a:t>
            </a:r>
          </a:p>
          <a:p>
            <a:pPr lvl="1" eaLnBrk="1" hangingPunct="1"/>
            <a:r>
              <a:rPr lang="en-US" altLang="en-US" dirty="0"/>
              <a:t>Eroded volcanic cones expose the solidified magma inside the conduit</a:t>
            </a: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Other Volcanic Landforms</a:t>
            </a:r>
          </a:p>
        </p:txBody>
      </p:sp>
      <p:pic>
        <p:nvPicPr>
          <p:cNvPr id="4" name="Picture 2" descr="\\integrafs5\DeLS_Pondy\71_Pearson_US_IRDVD\08. Working_Folder\Copyright Removed Jpegs\Tarbuck_FOES_8e\Chapter07\Figures\Jpegs_Labeled\FOES_8e_Figure_07_2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445" y="2441403"/>
            <a:ext cx="5829110" cy="375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94755"/>
            <a:ext cx="7912104" cy="205105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Kilauea</a:t>
            </a:r>
          </a:p>
          <a:p>
            <a:pPr lvl="1" eaLnBrk="1" hangingPunct="1"/>
            <a:r>
              <a:rPr lang="en-US" altLang="en-US" dirty="0"/>
              <a:t>Quiet eruption of fluid basaltic lava</a:t>
            </a:r>
          </a:p>
          <a:p>
            <a:pPr lvl="1" eaLnBrk="1" hangingPunct="1"/>
            <a:r>
              <a:rPr lang="en-US" altLang="en-US" dirty="0"/>
              <a:t>Occasional lava sprays</a:t>
            </a:r>
          </a:p>
          <a:p>
            <a:pPr lvl="1" eaLnBrk="1" hangingPunct="1"/>
            <a:r>
              <a:rPr lang="en-IN" altLang="en-US" dirty="0"/>
              <a:t>Eruption began in 1983 and has been </a:t>
            </a:r>
            <a:r>
              <a:rPr lang="en-IN" altLang="en-US" dirty="0" err="1"/>
              <a:t>ongoing</a:t>
            </a:r>
            <a:r>
              <a:rPr lang="en-IN" altLang="en-US" dirty="0"/>
              <a:t> for more than 20 years</a:t>
            </a:r>
            <a:endParaRPr lang="en-US" altLang="en-US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26217" y="17252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Mount St. Helens Versus Kilauea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7836135" cy="2962682"/>
          </a:xfrm>
        </p:spPr>
        <p:txBody>
          <a:bodyPr/>
          <a:lstStyle/>
          <a:p>
            <a:pPr eaLnBrk="1" hangingPunct="1"/>
            <a:r>
              <a:rPr lang="en-US" altLang="en-US" dirty="0"/>
              <a:t>Compare and contrast these intrusive igneous structures:</a:t>
            </a:r>
          </a:p>
          <a:p>
            <a:pPr lvl="1" eaLnBrk="1" hangingPunct="1"/>
            <a:r>
              <a:rPr lang="en-US" altLang="en-US" dirty="0" smtClean="0"/>
              <a:t>Dikes.</a:t>
            </a:r>
            <a:endParaRPr lang="en-US" altLang="en-US" dirty="0"/>
          </a:p>
          <a:p>
            <a:pPr lvl="1" eaLnBrk="1" hangingPunct="1"/>
            <a:r>
              <a:rPr lang="en-US" altLang="en-US" dirty="0" smtClean="0"/>
              <a:t>Sills.</a:t>
            </a:r>
            <a:endParaRPr lang="en-US" altLang="en-US" dirty="0"/>
          </a:p>
          <a:p>
            <a:pPr lvl="1" eaLnBrk="1" hangingPunct="1"/>
            <a:r>
              <a:rPr lang="en-US" altLang="en-US" dirty="0" smtClean="0"/>
              <a:t>Batholiths.</a:t>
            </a:r>
            <a:endParaRPr lang="en-US" altLang="en-US" dirty="0"/>
          </a:p>
          <a:p>
            <a:pPr lvl="1" eaLnBrk="1" hangingPunct="1"/>
            <a:r>
              <a:rPr lang="en-US" altLang="en-US" dirty="0" smtClean="0"/>
              <a:t>Stocks.</a:t>
            </a:r>
            <a:endParaRPr lang="en-US" altLang="en-US" dirty="0"/>
          </a:p>
          <a:p>
            <a:pPr lvl="1" eaLnBrk="1" hangingPunct="1"/>
            <a:r>
              <a:rPr lang="en-US" altLang="en-US" dirty="0" smtClean="0"/>
              <a:t>Laccoliths.</a:t>
            </a:r>
            <a:endParaRPr lang="en-US" altLang="en-US" dirty="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Focus Question 7.10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382376" y="1150039"/>
            <a:ext cx="7988073" cy="3802961"/>
          </a:xfrm>
        </p:spPr>
        <p:txBody>
          <a:bodyPr/>
          <a:lstStyle/>
          <a:p>
            <a:pPr eaLnBrk="1" hangingPunct="1"/>
            <a:r>
              <a:rPr lang="en-US" altLang="en-US" dirty="0"/>
              <a:t>Magma that crystallizes in Earth’s crust </a:t>
            </a:r>
            <a:r>
              <a:rPr lang="en-US" altLang="en-US" b="1" dirty="0">
                <a:solidFill>
                  <a:srgbClr val="ED6B06"/>
                </a:solidFill>
              </a:rPr>
              <a:t>displacing host</a:t>
            </a:r>
            <a:r>
              <a:rPr lang="en-US" altLang="en-US" dirty="0"/>
              <a:t> or </a:t>
            </a:r>
            <a:r>
              <a:rPr lang="en-US" altLang="en-US" b="1" dirty="0">
                <a:solidFill>
                  <a:srgbClr val="ED6B06"/>
                </a:solidFill>
              </a:rPr>
              <a:t>country rock </a:t>
            </a:r>
            <a:r>
              <a:rPr lang="en-IN" altLang="en-US" dirty="0"/>
              <a:t>forms </a:t>
            </a:r>
            <a:r>
              <a:rPr lang="en-IN" altLang="en-US" b="1" dirty="0">
                <a:solidFill>
                  <a:srgbClr val="ED6B06"/>
                </a:solidFill>
              </a:rPr>
              <a:t>intrusions</a:t>
            </a:r>
            <a:r>
              <a:rPr lang="en-IN" altLang="en-US" dirty="0"/>
              <a:t> or </a:t>
            </a:r>
            <a:r>
              <a:rPr lang="en-IN" altLang="en-US" b="1" dirty="0">
                <a:solidFill>
                  <a:srgbClr val="ED6B06"/>
                </a:solidFill>
              </a:rPr>
              <a:t>plutons</a:t>
            </a:r>
            <a:endParaRPr lang="en-US" altLang="en-US" b="1" dirty="0">
              <a:solidFill>
                <a:srgbClr val="ED6B06"/>
              </a:solidFill>
            </a:endParaRPr>
          </a:p>
          <a:p>
            <a:pPr lvl="1" eaLnBrk="1" hangingPunct="1"/>
            <a:r>
              <a:rPr lang="en-US" altLang="en-US" dirty="0"/>
              <a:t>Exposed by uplift and erosion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altLang="en-US" dirty="0" smtClean="0"/>
              <a:t>Classified according to shape</a:t>
            </a:r>
          </a:p>
          <a:p>
            <a:pPr lvl="1" eaLnBrk="1" hangingPunct="1"/>
            <a:r>
              <a:rPr lang="en-US" altLang="en-US" b="1" dirty="0">
                <a:solidFill>
                  <a:srgbClr val="ED6B06"/>
                </a:solidFill>
              </a:rPr>
              <a:t>Tabular</a:t>
            </a:r>
            <a:r>
              <a:rPr lang="en-US" altLang="en-US" dirty="0">
                <a:solidFill>
                  <a:srgbClr val="ED6B06"/>
                </a:solidFill>
              </a:rPr>
              <a:t> </a:t>
            </a:r>
            <a:r>
              <a:rPr lang="en-US" altLang="en-US" dirty="0"/>
              <a:t>or </a:t>
            </a:r>
            <a:r>
              <a:rPr lang="en-US" altLang="en-US" b="1" dirty="0">
                <a:solidFill>
                  <a:srgbClr val="ED6B06"/>
                </a:solidFill>
              </a:rPr>
              <a:t>massive</a:t>
            </a:r>
          </a:p>
          <a:p>
            <a:pPr lvl="1" eaLnBrk="1" hangingPunct="1"/>
            <a:r>
              <a:rPr lang="en-US" altLang="en-US" dirty="0"/>
              <a:t>May cut across existing structures</a:t>
            </a:r>
          </a:p>
          <a:p>
            <a:pPr lvl="2"/>
            <a:r>
              <a:rPr lang="en-US" altLang="en-US" b="1" dirty="0">
                <a:solidFill>
                  <a:srgbClr val="ED6B06"/>
                </a:solidFill>
              </a:rPr>
              <a:t>Discordant </a:t>
            </a:r>
          </a:p>
          <a:p>
            <a:pPr lvl="1" eaLnBrk="1" hangingPunct="1"/>
            <a:r>
              <a:rPr lang="en-US" altLang="en-US" dirty="0"/>
              <a:t>Or inject parallel to features</a:t>
            </a:r>
          </a:p>
          <a:p>
            <a:pPr lvl="2"/>
            <a:r>
              <a:rPr lang="en-US" altLang="en-US" b="1" dirty="0">
                <a:solidFill>
                  <a:srgbClr val="ED6B06"/>
                </a:solidFill>
              </a:rPr>
              <a:t>Concordant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Intrusive Igneous 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Intrusive Igneous Activity</a:t>
            </a:r>
          </a:p>
        </p:txBody>
      </p:sp>
      <p:pic>
        <p:nvPicPr>
          <p:cNvPr id="23554" name="Picture 2" descr="\\integrafs5\DeLS_Pondy\71_Pearson_US_IRDVD\08. Working_Folder\Copyright Removed Jpegs\Tarbuck_FOES_8e\Chapter07\Figures\Jpegs_Labeled\FOES_8e_Figure_07_27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8" y="922023"/>
            <a:ext cx="7758545" cy="505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760166" cy="2202761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Tabular</a:t>
            </a:r>
            <a:r>
              <a:rPr lang="en-US" altLang="en-US" dirty="0">
                <a:solidFill>
                  <a:srgbClr val="ED6B06"/>
                </a:solidFill>
              </a:rPr>
              <a:t> </a:t>
            </a:r>
            <a:r>
              <a:rPr lang="en-US" altLang="en-US" dirty="0"/>
              <a:t>intrusive bodies </a:t>
            </a:r>
          </a:p>
          <a:p>
            <a:pPr lvl="1" eaLnBrk="1" hangingPunct="1"/>
            <a:r>
              <a:rPr lang="en-US" altLang="en-US" dirty="0"/>
              <a:t>Magma is injected into a fracture or other zone of weakness</a:t>
            </a:r>
          </a:p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Dikes</a:t>
            </a:r>
            <a:r>
              <a:rPr lang="en-US" altLang="en-US" dirty="0">
                <a:solidFill>
                  <a:srgbClr val="ED6B06"/>
                </a:solidFill>
              </a:rPr>
              <a:t> </a:t>
            </a:r>
            <a:r>
              <a:rPr lang="en-US" altLang="en-US" dirty="0"/>
              <a:t>are discordant</a:t>
            </a:r>
          </a:p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Sills</a:t>
            </a:r>
            <a:r>
              <a:rPr lang="en-US" altLang="en-US" dirty="0">
                <a:solidFill>
                  <a:srgbClr val="ED6B06"/>
                </a:solidFill>
              </a:rPr>
              <a:t> </a:t>
            </a:r>
            <a:r>
              <a:rPr lang="en-US" altLang="en-US" dirty="0"/>
              <a:t>are concordant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Intrusive Igneous 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Intrusive Igneous Activity</a:t>
            </a:r>
          </a:p>
        </p:txBody>
      </p:sp>
      <p:pic>
        <p:nvPicPr>
          <p:cNvPr id="24578" name="Picture 2" descr="\\integrafs5\DeLS_Pondy\71_Pearson_US_IRDVD\08. Working_Folder\Copyright Removed Jpegs\Tarbuck_FOES_8e\Chapter07\Figures\Jpegs_Labeled\FOES_8e_Figure_07_29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28" y="1328763"/>
            <a:ext cx="3714105" cy="441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\\integrafs5\DeLS_Pondy\71_Pearson_US_IRDVD\08. Working_Folder\Copyright Removed Jpegs\Tarbuck_FOES_8e\Chapter07\Figures\Jpegs_Labeled\FOES_8e_Figure_07_28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7" y="1353842"/>
            <a:ext cx="3823835" cy="427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3884823" cy="220299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Columnar jointing </a:t>
            </a:r>
            <a:r>
              <a:rPr lang="en-US" altLang="en-US" dirty="0"/>
              <a:t>occurs as a result of shrinkage fractures </a:t>
            </a:r>
            <a:r>
              <a:rPr lang="en-IN" altLang="en-US" dirty="0"/>
              <a:t>that develop when igneous rocks cool</a:t>
            </a:r>
            <a:endParaRPr lang="en-US" altLang="en-US" dirty="0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Intrusive Igneous Activity</a:t>
            </a:r>
          </a:p>
        </p:txBody>
      </p:sp>
      <p:pic>
        <p:nvPicPr>
          <p:cNvPr id="25602" name="Picture 2" descr="\\integrafs5\DeLS_Pondy\71_Pearson_US_IRDVD\08. Working_Folder\Copyright Removed Jpegs\Tarbuck_FOES_8e\Chapter07\Figures\Jpegs_Labeled\FOES_8e_Figure_07_30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597" y="1012129"/>
            <a:ext cx="4498791" cy="52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760166" cy="2964761"/>
          </a:xfrm>
        </p:spPr>
        <p:txBody>
          <a:bodyPr/>
          <a:lstStyle/>
          <a:p>
            <a:pPr eaLnBrk="1" hangingPunct="1"/>
            <a:r>
              <a:rPr lang="en-US" altLang="en-US" dirty="0"/>
              <a:t>Large intrusive bodies include:</a:t>
            </a:r>
          </a:p>
          <a:p>
            <a:pPr lvl="1" eaLnBrk="1" hangingPunct="1"/>
            <a:r>
              <a:rPr lang="en-US" altLang="en-US" b="1" dirty="0">
                <a:solidFill>
                  <a:srgbClr val="ED6B06"/>
                </a:solidFill>
              </a:rPr>
              <a:t>Batholiths </a:t>
            </a:r>
          </a:p>
          <a:p>
            <a:pPr lvl="2"/>
            <a:r>
              <a:rPr lang="en-US" altLang="en-US" dirty="0"/>
              <a:t>Linear masses of felsic rocks hundreds of km long </a:t>
            </a:r>
          </a:p>
          <a:p>
            <a:pPr lvl="1" eaLnBrk="1" hangingPunct="1"/>
            <a:r>
              <a:rPr lang="en-US" altLang="en-US" b="1" dirty="0">
                <a:solidFill>
                  <a:srgbClr val="ED6B06"/>
                </a:solidFill>
              </a:rPr>
              <a:t>Stocks </a:t>
            </a:r>
          </a:p>
          <a:p>
            <a:pPr lvl="2"/>
            <a:r>
              <a:rPr lang="en-US" altLang="en-US" dirty="0"/>
              <a:t>Surface exposure &lt;100 km</a:t>
            </a:r>
            <a:r>
              <a:rPr lang="en-US" altLang="en-US" baseline="30000" dirty="0"/>
              <a:t>2</a:t>
            </a:r>
          </a:p>
          <a:p>
            <a:pPr lvl="1" eaLnBrk="1" hangingPunct="1"/>
            <a:r>
              <a:rPr lang="en-US" altLang="en-US" b="1" dirty="0">
                <a:solidFill>
                  <a:srgbClr val="ED6B06"/>
                </a:solidFill>
              </a:rPr>
              <a:t>Laccoliths </a:t>
            </a:r>
          </a:p>
          <a:p>
            <a:pPr lvl="2"/>
            <a:r>
              <a:rPr lang="en-US" altLang="en-US" dirty="0"/>
              <a:t>Lift the sedimentary strata that they penetrate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Intrusive Igneous 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Intrusive Igneous Activity</a:t>
            </a:r>
          </a:p>
        </p:txBody>
      </p:sp>
      <p:pic>
        <p:nvPicPr>
          <p:cNvPr id="26626" name="Picture 2" descr="\\integrafs5\DeLS_Pondy\71_Pearson_US_IRDVD\08. Working_Folder\Copyright Removed Jpegs\Tarbuck_FOES_8e\Chapter07\Figures\Jpegs_Labeled\FOES_8e_Figure_07_3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430479"/>
            <a:ext cx="7493000" cy="427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907361"/>
          </a:xfrm>
        </p:spPr>
        <p:txBody>
          <a:bodyPr/>
          <a:lstStyle/>
          <a:p>
            <a:pPr eaLnBrk="1" hangingPunct="1"/>
            <a:r>
              <a:rPr lang="en-US" altLang="en-US" dirty="0"/>
              <a:t>Summarize the major processes that generate magma from solid </a:t>
            </a:r>
            <a:r>
              <a:rPr lang="en-US" altLang="en-US" dirty="0" smtClean="0"/>
              <a:t>rock.</a:t>
            </a:r>
            <a:endParaRPr lang="en-US" altLang="en-US" dirty="0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Focus Question 7.11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7836135" cy="2688716"/>
          </a:xfrm>
        </p:spPr>
        <p:txBody>
          <a:bodyPr/>
          <a:lstStyle/>
          <a:p>
            <a:pPr eaLnBrk="1" hangingPunct="1"/>
            <a:r>
              <a:rPr lang="en-US" altLang="en-US" dirty="0"/>
              <a:t>Earth’s crust and mantle are composed primarily of solid rock</a:t>
            </a:r>
          </a:p>
          <a:p>
            <a:pPr eaLnBrk="1" hangingPunct="1"/>
            <a:r>
              <a:rPr lang="en-US" altLang="en-US" dirty="0"/>
              <a:t>Rock is composed of a variety of minerals with different melting points</a:t>
            </a:r>
          </a:p>
          <a:p>
            <a:pPr lvl="1" eaLnBrk="1" hangingPunct="1"/>
            <a:r>
              <a:rPr lang="en-US" altLang="en-US" dirty="0"/>
              <a:t>Rocks melt over a range of temperatures</a:t>
            </a:r>
          </a:p>
          <a:p>
            <a:pPr lvl="1" eaLnBrk="1" hangingPunct="1"/>
            <a:r>
              <a:rPr lang="en-US" altLang="en-US" dirty="0"/>
              <a:t>Incomplete melting of rocks is </a:t>
            </a:r>
            <a:r>
              <a:rPr lang="en-US" altLang="en-US" b="1" dirty="0">
                <a:solidFill>
                  <a:srgbClr val="ED6B06"/>
                </a:solidFill>
              </a:rPr>
              <a:t>partial melting</a:t>
            </a: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Partial Melting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8064042" cy="983561"/>
          </a:xfrm>
        </p:spPr>
        <p:txBody>
          <a:bodyPr/>
          <a:lstStyle/>
          <a:p>
            <a:pPr eaLnBrk="1" hangingPunct="1"/>
            <a:r>
              <a:rPr lang="en-US" altLang="en-US" dirty="0"/>
              <a:t>Explain why some volcanic eruptions are explosive and others are </a:t>
            </a:r>
            <a:r>
              <a:rPr lang="en-US" altLang="en-US" dirty="0" smtClean="0"/>
              <a:t>quiescent.</a:t>
            </a:r>
            <a:endParaRPr lang="en-US" altLang="en-US" dirty="0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252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Focus Question 7.2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Partial Melting</a:t>
            </a:r>
          </a:p>
        </p:txBody>
      </p:sp>
      <p:pic>
        <p:nvPicPr>
          <p:cNvPr id="27650" name="Picture 2" descr="\\integrafs5\DeLS_Pondy\71_Pearson_US_IRDVD\08. Working_Folder\Copyright Removed Jpegs\Tarbuck_FOES_8e\Chapter07\Figures\Jpegs_Labeled\FOES_8e_Figure_07_3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67" y="965400"/>
            <a:ext cx="5547066" cy="507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2736161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ED6B06"/>
                </a:solidFill>
              </a:rPr>
              <a:t>Geothermal gradient </a:t>
            </a:r>
            <a:r>
              <a:rPr lang="en-US" altLang="en-US" dirty="0"/>
              <a:t>averages ~25°C/km</a:t>
            </a:r>
          </a:p>
          <a:p>
            <a:pPr eaLnBrk="1" hangingPunct="1"/>
            <a:r>
              <a:rPr lang="en-US" altLang="en-US" dirty="0"/>
              <a:t>Mantle is solid under normal conditions</a:t>
            </a:r>
          </a:p>
          <a:p>
            <a:pPr eaLnBrk="1" hangingPunct="1"/>
            <a:r>
              <a:rPr lang="en-US" altLang="en-US" dirty="0"/>
              <a:t>Pressure increases melting temperature</a:t>
            </a:r>
          </a:p>
          <a:p>
            <a:pPr lvl="1" eaLnBrk="1" hangingPunct="1"/>
            <a:r>
              <a:rPr lang="en-US" altLang="en-US" b="1" dirty="0">
                <a:solidFill>
                  <a:srgbClr val="ED6B06"/>
                </a:solidFill>
              </a:rPr>
              <a:t>Decompression melting </a:t>
            </a:r>
            <a:r>
              <a:rPr lang="en-US" altLang="en-US" dirty="0"/>
              <a:t>is triggered when confining pressure decreases</a:t>
            </a:r>
          </a:p>
          <a:p>
            <a:pPr lvl="1" eaLnBrk="1" hangingPunct="1"/>
            <a:r>
              <a:rPr lang="en-US" altLang="en-US" dirty="0"/>
              <a:t>Occurs at oceanic ridges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Generating Magma from Solid Rock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Generating Magma from Solid Rock</a:t>
            </a:r>
          </a:p>
        </p:txBody>
      </p:sp>
      <p:pic>
        <p:nvPicPr>
          <p:cNvPr id="28674" name="Picture 2" descr="\\integrafs5\DeLS_Pondy\71_Pearson_US_IRDVD\08. Working_Folder\Copyright Removed Jpegs\Tarbuck_FOES_8e\Chapter07\Figures\Jpegs_Labeled\FOES_8e_Figure_07_33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68" y="728948"/>
            <a:ext cx="4981864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911519"/>
          </a:xfrm>
        </p:spPr>
        <p:txBody>
          <a:bodyPr/>
          <a:lstStyle/>
          <a:p>
            <a:pPr eaLnBrk="1" hangingPunct="1"/>
            <a:r>
              <a:rPr lang="en-US" altLang="en-US" dirty="0"/>
              <a:t>Adding water lowers melting temperature</a:t>
            </a:r>
          </a:p>
          <a:p>
            <a:pPr lvl="1" eaLnBrk="1" hangingPunct="1"/>
            <a:r>
              <a:rPr lang="en-US" altLang="en-US" dirty="0"/>
              <a:t>Occurs at convergent boundaries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Generating Magma from Solid Rock</a:t>
            </a:r>
          </a:p>
        </p:txBody>
      </p:sp>
      <p:pic>
        <p:nvPicPr>
          <p:cNvPr id="4" name="Picture 2" descr="\\integrafs5\DeLS_Pondy\71_Pearson_US_IRDVD\08. Working_Folder\Copyright Removed Jpegs\Tarbuck_FOES_8e\Chapter07\Figures\Jpegs_Labeled\FOES_8e_Figure_07_34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59" y="2217090"/>
            <a:ext cx="4346894" cy="394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760166" cy="2278961"/>
          </a:xfrm>
        </p:spPr>
        <p:txBody>
          <a:bodyPr/>
          <a:lstStyle/>
          <a:p>
            <a:pPr eaLnBrk="1" hangingPunct="1"/>
            <a:r>
              <a:rPr lang="en-US" altLang="en-US" dirty="0"/>
              <a:t>Mantle derived magma pools beneath crustal rocks</a:t>
            </a:r>
          </a:p>
          <a:p>
            <a:pPr eaLnBrk="1" hangingPunct="1"/>
            <a:r>
              <a:rPr lang="en-US" altLang="en-US" dirty="0"/>
              <a:t>Heat from basaltic magma generates silica-rich magma via melting of continental crust</a:t>
            </a:r>
          </a:p>
          <a:p>
            <a:pPr eaLnBrk="1" hangingPunct="1"/>
            <a:r>
              <a:rPr lang="en-US" altLang="en-US" dirty="0"/>
              <a:t>Also occurs during continental collisions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Generating Magma from Solid Rock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8064042" cy="983561"/>
          </a:xfrm>
        </p:spPr>
        <p:txBody>
          <a:bodyPr/>
          <a:lstStyle/>
          <a:p>
            <a:pPr eaLnBrk="1" hangingPunct="1"/>
            <a:r>
              <a:rPr lang="en-US" altLang="en-US" dirty="0"/>
              <a:t>Explain how the geographic distribution of volcanic activity is related to plate </a:t>
            </a:r>
            <a:r>
              <a:rPr lang="en-US" altLang="en-US" dirty="0" smtClean="0"/>
              <a:t>tectonics.</a:t>
            </a:r>
            <a:endParaRPr lang="en-US" altLang="en-US" dirty="0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dirty="0" smtClean="0"/>
              <a:t>Focus Question 7.12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1929591"/>
          </a:xfrm>
        </p:spPr>
        <p:txBody>
          <a:bodyPr/>
          <a:lstStyle/>
          <a:p>
            <a:pPr eaLnBrk="1" hangingPunct="1"/>
            <a:r>
              <a:rPr lang="en-US" altLang="en-US" dirty="0"/>
              <a:t>Most volcanoes are found </a:t>
            </a:r>
            <a:r>
              <a:rPr lang="en-IN" altLang="en-US" dirty="0"/>
              <a:t>near</a:t>
            </a:r>
            <a:r>
              <a:rPr lang="en-US" altLang="en-US" dirty="0"/>
              <a:t>:</a:t>
            </a:r>
          </a:p>
          <a:p>
            <a:pPr lvl="1" eaLnBrk="1" hangingPunct="1"/>
            <a:r>
              <a:rPr lang="en-US" altLang="en-US" b="1" dirty="0">
                <a:solidFill>
                  <a:srgbClr val="ED6B06"/>
                </a:solidFill>
              </a:rPr>
              <a:t>Ring of Fire</a:t>
            </a:r>
            <a:r>
              <a:rPr lang="en-US" altLang="en-US" dirty="0"/>
              <a:t> around the Pacific Ocean</a:t>
            </a:r>
          </a:p>
          <a:p>
            <a:pPr lvl="1" eaLnBrk="1" hangingPunct="1"/>
            <a:r>
              <a:rPr lang="en-US" altLang="en-US" dirty="0"/>
              <a:t>Mid-ocean ridges </a:t>
            </a:r>
          </a:p>
          <a:p>
            <a:pPr eaLnBrk="1" hangingPunct="1"/>
            <a:r>
              <a:rPr lang="en-US" altLang="en-US" dirty="0"/>
              <a:t>Few are randomly distributed</a:t>
            </a:r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Plate Tectonics and Volcanism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Plate Tectonics and Volcanism</a:t>
            </a:r>
          </a:p>
        </p:txBody>
      </p:sp>
      <p:pic>
        <p:nvPicPr>
          <p:cNvPr id="30722" name="Picture 2" descr="\\integrafs5\DeLS_Pondy\71_Pearson_US_IRDVD\08. Working_Folder\Copyright Removed Jpegs\Tarbuck_FOES_8e\Chapter07\Figures\Jpegs_Labeled\FOES_8e_Figure_07_35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377837"/>
            <a:ext cx="8180387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55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Plate Tectonics and Volcanism</a:t>
            </a:r>
          </a:p>
        </p:txBody>
      </p:sp>
      <p:pic>
        <p:nvPicPr>
          <p:cNvPr id="31746" name="Picture 2" descr="\\integrafs5\DeLS_Pondy\71_Pearson_US_IRDVD\08. Working_Folder\Copyright Removed Jpegs\Tarbuck_FOES_8e\Chapter07\Figures\Jpegs_Labeled\FOES_8e_Figure_07_3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1529775"/>
            <a:ext cx="7662863" cy="40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836135" cy="1135961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solidFill>
                  <a:srgbClr val="ED6B06"/>
                </a:solidFill>
              </a:rPr>
              <a:t>Intraplate</a:t>
            </a:r>
            <a:r>
              <a:rPr lang="en-US" altLang="en-US" b="1" dirty="0">
                <a:solidFill>
                  <a:srgbClr val="ED6B06"/>
                </a:solidFill>
              </a:rPr>
              <a:t> volcanism</a:t>
            </a:r>
          </a:p>
          <a:p>
            <a:pPr lvl="1" eaLnBrk="1" hangingPunct="1"/>
            <a:r>
              <a:rPr lang="en-US" altLang="en-US" dirty="0"/>
              <a:t>A </a:t>
            </a:r>
            <a:r>
              <a:rPr lang="en-US" altLang="en-US" b="1" dirty="0">
                <a:solidFill>
                  <a:srgbClr val="ED6B06"/>
                </a:solidFill>
              </a:rPr>
              <a:t>mantle plume </a:t>
            </a:r>
            <a:r>
              <a:rPr lang="en-US" altLang="en-US" dirty="0"/>
              <a:t>of hot material ascends to the surface</a:t>
            </a: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Plate Tectonics and Volcanic Activity</a:t>
            </a:r>
          </a:p>
        </p:txBody>
      </p:sp>
      <p:pic>
        <p:nvPicPr>
          <p:cNvPr id="32770" name="Picture 2" descr="\\integrafs5\DeLS_Pondy\71_Pearson_US_IRDVD\08. Working_Folder\Copyright Removed Jpegs\Tarbuck_FOES_8e\Chapter07\Figures\Jpegs_Labeled\FOES_8e_Figure_07_38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8" y="2365434"/>
            <a:ext cx="7758545" cy="229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575865"/>
            <a:ext cx="7836135" cy="4252999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</a:pPr>
            <a:r>
              <a:rPr lang="en-US" altLang="en-US" b="1" dirty="0">
                <a:solidFill>
                  <a:srgbClr val="ED6B06"/>
                </a:solidFill>
              </a:rPr>
              <a:t>Magma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Molten rock containing crystals and dissolved gas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</a:pPr>
            <a:r>
              <a:rPr lang="en-US" altLang="en-US" b="1" dirty="0">
                <a:solidFill>
                  <a:srgbClr val="ED6B06"/>
                </a:solidFill>
              </a:rPr>
              <a:t>Lava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Erupted magma</a:t>
            </a:r>
          </a:p>
          <a:p>
            <a:pPr eaLnBrk="1" hangingPunct="1"/>
            <a:r>
              <a:rPr lang="en-US" altLang="en-US" dirty="0"/>
              <a:t>Basaltic magma</a:t>
            </a:r>
          </a:p>
          <a:p>
            <a:pPr lvl="1" eaLnBrk="1" hangingPunct="1"/>
            <a:r>
              <a:rPr lang="en-US" altLang="en-US" dirty="0"/>
              <a:t>Generated by partial melting in upper mantle</a:t>
            </a:r>
          </a:p>
          <a:p>
            <a:pPr lvl="1" eaLnBrk="1" hangingPunct="1"/>
            <a:r>
              <a:rPr lang="en-US" altLang="en-US" dirty="0"/>
              <a:t>At oceanic crust, erupts as highly fluid lava</a:t>
            </a:r>
          </a:p>
          <a:p>
            <a:pPr lvl="1" eaLnBrk="1" hangingPunct="1"/>
            <a:r>
              <a:rPr lang="en-US" altLang="en-US" dirty="0"/>
              <a:t>At continental crust, collects at </a:t>
            </a:r>
            <a:r>
              <a:rPr lang="en-US" altLang="en-US" dirty="0" err="1"/>
              <a:t>crust</a:t>
            </a:r>
            <a:r>
              <a:rPr lang="en-US" altLang="en-US" dirty="0" err="1">
                <a:sym typeface="Symbol" pitchFamily="18" charset="2"/>
              </a:rPr>
              <a:t></a:t>
            </a:r>
            <a:r>
              <a:rPr lang="en-US" altLang="en-US" dirty="0" err="1"/>
              <a:t>mantle</a:t>
            </a:r>
            <a:r>
              <a:rPr lang="en-US" altLang="en-US" dirty="0"/>
              <a:t> boundary</a:t>
            </a:r>
          </a:p>
          <a:p>
            <a:pPr lvl="2"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altLang="en-US" dirty="0" smtClean="0"/>
              <a:t>Partial melting of overlying continental crust generates dense, silica-rich magma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995" y="16807"/>
            <a:ext cx="9070835" cy="107721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altLang="en-US" dirty="0" smtClean="0"/>
              <a:t>Magma: Source Material for Volcanic Eruptions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82377" y="1191735"/>
            <a:ext cx="7760166" cy="4212459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</a:pPr>
            <a:r>
              <a:rPr lang="en-US" altLang="en-US" b="1" dirty="0">
                <a:solidFill>
                  <a:srgbClr val="ED6B06"/>
                </a:solidFill>
              </a:rPr>
              <a:t>Viscosity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Resistance to flow</a:t>
            </a:r>
          </a:p>
          <a:p>
            <a:pPr eaLnBrk="1" hangingPunct="1"/>
            <a:r>
              <a:rPr lang="en-US" altLang="en-US" dirty="0"/>
              <a:t>How to </a:t>
            </a:r>
            <a:r>
              <a:rPr lang="en-US" altLang="en-US" i="1" dirty="0"/>
              <a:t>decrease</a:t>
            </a:r>
            <a:r>
              <a:rPr lang="en-US" altLang="en-US" dirty="0"/>
              <a:t> magma viscosity</a:t>
            </a:r>
          </a:p>
          <a:p>
            <a:pPr lvl="1" eaLnBrk="1" hangingPunct="1"/>
            <a:r>
              <a:rPr lang="en-US" altLang="en-US" dirty="0"/>
              <a:t>Increase temperature</a:t>
            </a:r>
          </a:p>
          <a:p>
            <a:pPr lvl="1" eaLnBrk="1" hangingPunct="1"/>
            <a:r>
              <a:rPr lang="en-US" altLang="en-US" dirty="0"/>
              <a:t>Decrease silica content</a:t>
            </a:r>
          </a:p>
          <a:p>
            <a:pPr lvl="2" eaLnBrk="1" hangingPunct="1"/>
            <a:r>
              <a:rPr lang="en-US" altLang="en-US" dirty="0" err="1"/>
              <a:t>Rhyolitic</a:t>
            </a:r>
            <a:r>
              <a:rPr lang="en-US" altLang="en-US" dirty="0"/>
              <a:t> magma (&gt;70% Si) forms short, thick flows</a:t>
            </a:r>
          </a:p>
          <a:p>
            <a:pPr lvl="2" eaLnBrk="1" hangingPunct="1"/>
            <a:r>
              <a:rPr lang="en-US" altLang="en-US" dirty="0"/>
              <a:t>Basaltic magma (~50% Si) is fluid </a:t>
            </a:r>
          </a:p>
          <a:p>
            <a:pPr eaLnBrk="1" hangingPunct="1"/>
            <a:r>
              <a:rPr lang="en-US" altLang="en-US" dirty="0"/>
              <a:t>Gas content also dictates nature of eruption</a:t>
            </a:r>
          </a:p>
          <a:p>
            <a:pPr lvl="1" eaLnBrk="1" hangingPunct="1"/>
            <a:r>
              <a:rPr lang="en-US" altLang="en-US" dirty="0"/>
              <a:t>Directly related to composition</a:t>
            </a:r>
          </a:p>
          <a:p>
            <a:pPr lvl="1" eaLnBrk="1" hangingPunct="1"/>
            <a:r>
              <a:rPr lang="en-US" altLang="en-US" dirty="0"/>
              <a:t>Most common gas is water vapor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-8287" y="17252"/>
            <a:ext cx="9144000" cy="579438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altLang="en-US" smtClean="0"/>
              <a:t>Quiescent Versus Explosive Eruptions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5319</TotalTime>
  <Words>1588</Words>
  <Application>Microsoft Office PowerPoint</Application>
  <PresentationFormat>On-screen Show (4:3)</PresentationFormat>
  <Paragraphs>289</Paragraphs>
  <Slides>79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1_HA5Lect_template</vt:lpstr>
      <vt:lpstr>1_Custom Design</vt:lpstr>
      <vt:lpstr>Custom Design</vt:lpstr>
      <vt:lpstr>PowerPoint Presentation</vt:lpstr>
      <vt:lpstr>Focus Question 7.1</vt:lpstr>
      <vt:lpstr>Mount St. Helens Versus Kilauea</vt:lpstr>
      <vt:lpstr>Mount St. Helens Versus Kilauea</vt:lpstr>
      <vt:lpstr>Mount St. Helens Versus Kilauea</vt:lpstr>
      <vt:lpstr>Mount St. Helens Versus Kilauea</vt:lpstr>
      <vt:lpstr>Focus Question 7.2</vt:lpstr>
      <vt:lpstr>Magma: Source Material for Volcanic Eruptions</vt:lpstr>
      <vt:lpstr>Quiescent Versus Explosive Eruptions</vt:lpstr>
      <vt:lpstr>The Nature of Volcanic Eruptions</vt:lpstr>
      <vt:lpstr>Quiescent Hawaiian-Type Eruptions</vt:lpstr>
      <vt:lpstr>Quiescent Hawaiian-Type Eruptions</vt:lpstr>
      <vt:lpstr>How Explosive Eruptions Are Triggered</vt:lpstr>
      <vt:lpstr>How Explosive Eruptions Are Triggered</vt:lpstr>
      <vt:lpstr>Focus Question 7.3</vt:lpstr>
      <vt:lpstr>Lava Flows</vt:lpstr>
      <vt:lpstr>Lava Flows</vt:lpstr>
      <vt:lpstr>Lava Flows</vt:lpstr>
      <vt:lpstr>Lava Flows</vt:lpstr>
      <vt:lpstr>Lava Flows</vt:lpstr>
      <vt:lpstr>Lava Flows</vt:lpstr>
      <vt:lpstr>Gases</vt:lpstr>
      <vt:lpstr>Pyroclastic Materials</vt:lpstr>
      <vt:lpstr>Materials Extruded During an Eruption</vt:lpstr>
      <vt:lpstr>Materials Extruded During an Eruption</vt:lpstr>
      <vt:lpstr>Focus Question 7.4</vt:lpstr>
      <vt:lpstr>Anatomy of a Volcano</vt:lpstr>
      <vt:lpstr>Anatomy of a Volcano</vt:lpstr>
      <vt:lpstr>Anatomy of a Volcano</vt:lpstr>
      <vt:lpstr>Focus Questions 7.5</vt:lpstr>
      <vt:lpstr>Shield Volcanoes</vt:lpstr>
      <vt:lpstr>Mauna Loa: Earth’s Largest Shield Volcano</vt:lpstr>
      <vt:lpstr>Mauna Loa: Earth’s Largest Shield Volcano</vt:lpstr>
      <vt:lpstr>Kilauea: Hawaii’s Most Active Volcano</vt:lpstr>
      <vt:lpstr>Kilauea: Hawaii’s Most Active Volcano</vt:lpstr>
      <vt:lpstr>Shield Volcanoes</vt:lpstr>
      <vt:lpstr>Focus Question 7.6</vt:lpstr>
      <vt:lpstr>Cinder Cones</vt:lpstr>
      <vt:lpstr>Cinder Cones</vt:lpstr>
      <vt:lpstr>Cinder Cones</vt:lpstr>
      <vt:lpstr>Cinder Cones</vt:lpstr>
      <vt:lpstr>Focus Questions 7.7</vt:lpstr>
      <vt:lpstr>Composite Volcanoes</vt:lpstr>
      <vt:lpstr>Composite Volcanoes</vt:lpstr>
      <vt:lpstr>Focus Question 7.8</vt:lpstr>
      <vt:lpstr>Volcanic Hazards</vt:lpstr>
      <vt:lpstr>Volcanic Hazards</vt:lpstr>
      <vt:lpstr>Pyroclastic Flow: A Deadly Force of Nature</vt:lpstr>
      <vt:lpstr>Volcanic Hazards</vt:lpstr>
      <vt:lpstr>Lahars: Mudflows on Active and Inactive Cones</vt:lpstr>
      <vt:lpstr>Lahars: Mudflows on Active and Inactive Cones</vt:lpstr>
      <vt:lpstr>Other Volcanic Hazards</vt:lpstr>
      <vt:lpstr>Volcanic Hazards</vt:lpstr>
      <vt:lpstr>Focus Questions 7.9</vt:lpstr>
      <vt:lpstr>Other Volcanic Landforms</vt:lpstr>
      <vt:lpstr>Other Volcanic Landforms</vt:lpstr>
      <vt:lpstr>Other Volcanic Landforms</vt:lpstr>
      <vt:lpstr>Other Volcanic Landforms</vt:lpstr>
      <vt:lpstr>Other Volcanic Landforms</vt:lpstr>
      <vt:lpstr>Focus Question 7.10</vt:lpstr>
      <vt:lpstr>Intrusive Igneous Activity</vt:lpstr>
      <vt:lpstr>Intrusive Igneous Activity</vt:lpstr>
      <vt:lpstr>Intrusive Igneous Activity</vt:lpstr>
      <vt:lpstr>Intrusive Igneous Activity</vt:lpstr>
      <vt:lpstr>Intrusive Igneous Activity</vt:lpstr>
      <vt:lpstr>Intrusive Igneous Activity</vt:lpstr>
      <vt:lpstr>Intrusive Igneous Activity</vt:lpstr>
      <vt:lpstr>Focus Question 7.11</vt:lpstr>
      <vt:lpstr>Partial Melting</vt:lpstr>
      <vt:lpstr>Partial Melting</vt:lpstr>
      <vt:lpstr>Generating Magma from Solid Rock</vt:lpstr>
      <vt:lpstr>Generating Magma from Solid Rock</vt:lpstr>
      <vt:lpstr>Generating Magma from Solid Rock</vt:lpstr>
      <vt:lpstr>Generating Magma from Solid Rock</vt:lpstr>
      <vt:lpstr>Focus Question 7.12</vt:lpstr>
      <vt:lpstr>Plate Tectonics and Volcanism</vt:lpstr>
      <vt:lpstr>Plate Tectonics and Volcanism</vt:lpstr>
      <vt:lpstr>Plate Tectonics and Volcanism</vt:lpstr>
      <vt:lpstr>Plate Tectonics and Volcanic Activity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Coumoudha Sundararajan, Integra-PDY, IN</cp:lastModifiedBy>
  <cp:revision>371</cp:revision>
  <dcterms:created xsi:type="dcterms:W3CDTF">2007-09-26T05:29:17Z</dcterms:created>
  <dcterms:modified xsi:type="dcterms:W3CDTF">2016-06-22T09:59:07Z</dcterms:modified>
</cp:coreProperties>
</file>